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osmic Octo Bold" charset="1" panose="00000800000000000000"/>
      <p:regular r:id="rId21"/>
    </p:embeddedFont>
    <p:embeddedFont>
      <p:font typeface="Space Mono" charset="1" panose="02000509040000020004"/>
      <p:regular r:id="rId22"/>
    </p:embeddedFont>
    <p:embeddedFont>
      <p:font typeface="Space Mono Bold" charset="1" panose="02000809030000020004"/>
      <p:regular r:id="rId23"/>
    </p:embeddedFont>
    <p:embeddedFont>
      <p:font typeface="Space Mono Italics" charset="1" panose="02000509090000090004"/>
      <p:regular r:id="rId24"/>
    </p:embeddedFont>
    <p:embeddedFont>
      <p:font typeface="Space Mono Bold Italics" charset="1" panose="02000809040000090004"/>
      <p:regular r:id="rId25"/>
    </p:embeddedFont>
    <p:embeddedFont>
      <p:font typeface="Extenda 80 Peta" charset="1" panose="020B0003020200000002"/>
      <p:regular r:id="rId26"/>
    </p:embeddedFont>
    <p:embeddedFont>
      <p:font typeface="Intro" charset="1" panose="02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jpeg" Type="http://schemas.openxmlformats.org/officeDocument/2006/relationships/image"/><Relationship Id="rId5" Target="../media/image32.jpeg" Type="http://schemas.openxmlformats.org/officeDocument/2006/relationships/image"/><Relationship Id="rId6" Target="../media/image3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5.png" Type="http://schemas.openxmlformats.org/officeDocument/2006/relationships/image"/><Relationship Id="rId17" Target="../media/image6.svg" Type="http://schemas.openxmlformats.org/officeDocument/2006/relationships/image"/><Relationship Id="rId18" Target="../media/image29.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5.png" Type="http://schemas.openxmlformats.org/officeDocument/2006/relationships/image"/><Relationship Id="rId17" Target="../media/image6.svg" Type="http://schemas.openxmlformats.org/officeDocument/2006/relationships/image"/><Relationship Id="rId18" Target="../media/image30.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Freeform 2" id="2"/>
          <p:cNvSpPr/>
          <p:nvPr/>
        </p:nvSpPr>
        <p:spPr>
          <a:xfrm flipH="false" flipV="false" rot="0">
            <a:off x="-220016" y="5732622"/>
            <a:ext cx="18728032" cy="6367531"/>
          </a:xfrm>
          <a:custGeom>
            <a:avLst/>
            <a:gdLst/>
            <a:ahLst/>
            <a:cxnLst/>
            <a:rect r="r" b="b" t="t" l="l"/>
            <a:pathLst>
              <a:path h="6367531" w="18728032">
                <a:moveTo>
                  <a:pt x="0" y="0"/>
                </a:moveTo>
                <a:lnTo>
                  <a:pt x="18728032" y="0"/>
                </a:lnTo>
                <a:lnTo>
                  <a:pt x="18728032" y="6367531"/>
                </a:lnTo>
                <a:lnTo>
                  <a:pt x="0" y="6367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93284" y="4439823"/>
            <a:ext cx="7721941" cy="4647204"/>
          </a:xfrm>
          <a:custGeom>
            <a:avLst/>
            <a:gdLst/>
            <a:ahLst/>
            <a:cxnLst/>
            <a:rect r="r" b="b" t="t" l="l"/>
            <a:pathLst>
              <a:path h="4647204" w="7721941">
                <a:moveTo>
                  <a:pt x="0" y="0"/>
                </a:moveTo>
                <a:lnTo>
                  <a:pt x="7721941" y="0"/>
                </a:lnTo>
                <a:lnTo>
                  <a:pt x="7721941" y="4647205"/>
                </a:lnTo>
                <a:lnTo>
                  <a:pt x="0" y="4647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22070" y="-1301409"/>
            <a:ext cx="5502986" cy="5452959"/>
          </a:xfrm>
          <a:custGeom>
            <a:avLst/>
            <a:gdLst/>
            <a:ahLst/>
            <a:cxnLst/>
            <a:rect r="r" b="b" t="t" l="l"/>
            <a:pathLst>
              <a:path h="5452959" w="5502986">
                <a:moveTo>
                  <a:pt x="0" y="0"/>
                </a:moveTo>
                <a:lnTo>
                  <a:pt x="5502987" y="0"/>
                </a:lnTo>
                <a:lnTo>
                  <a:pt x="5502987" y="5452959"/>
                </a:lnTo>
                <a:lnTo>
                  <a:pt x="0" y="54529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047750"/>
            <a:ext cx="13493370" cy="4684872"/>
          </a:xfrm>
          <a:prstGeom prst="rect">
            <a:avLst/>
          </a:prstGeom>
        </p:spPr>
        <p:txBody>
          <a:bodyPr anchor="t" rtlCol="false" tIns="0" lIns="0" bIns="0" rIns="0">
            <a:spAutoFit/>
          </a:bodyPr>
          <a:lstStyle/>
          <a:p>
            <a:pPr algn="l">
              <a:lnSpc>
                <a:spcPts val="7374"/>
              </a:lnSpc>
            </a:pPr>
            <a:r>
              <a:rPr lang="en-US" sz="6302" b="true">
                <a:solidFill>
                  <a:srgbClr val="FDC965"/>
                </a:solidFill>
                <a:latin typeface="Cosmic Octo Bold"/>
                <a:ea typeface="Cosmic Octo Bold"/>
                <a:cs typeface="Cosmic Octo Bold"/>
                <a:sym typeface="Cosmic Octo Bold"/>
              </a:rPr>
              <a:t>A Mars R</a:t>
            </a:r>
            <a:r>
              <a:rPr lang="en-US" sz="6302" b="true">
                <a:solidFill>
                  <a:srgbClr val="FDC965"/>
                </a:solidFill>
                <a:latin typeface="Cosmic Octo Bold"/>
                <a:ea typeface="Cosmic Octo Bold"/>
                <a:cs typeface="Cosmic Octo Bold"/>
                <a:sym typeface="Cosmic Octo Bold"/>
              </a:rPr>
              <a:t>over For Studying The Subsurface Areas Using Seismic Exploration</a:t>
            </a:r>
          </a:p>
          <a:p>
            <a:pPr algn="l">
              <a:lnSpc>
                <a:spcPts val="7374"/>
              </a:lnSpc>
            </a:pPr>
          </a:p>
        </p:txBody>
      </p:sp>
      <p:sp>
        <p:nvSpPr>
          <p:cNvPr name="TextBox 6" id="6"/>
          <p:cNvSpPr txBox="true"/>
          <p:nvPr/>
        </p:nvSpPr>
        <p:spPr>
          <a:xfrm rot="0">
            <a:off x="1028700" y="5086350"/>
            <a:ext cx="12244748" cy="3347720"/>
          </a:xfrm>
          <a:prstGeom prst="rect">
            <a:avLst/>
          </a:prstGeom>
        </p:spPr>
        <p:txBody>
          <a:bodyPr anchor="t" rtlCol="false" tIns="0" lIns="0" bIns="0" rIns="0">
            <a:spAutoFit/>
          </a:bodyPr>
          <a:lstStyle/>
          <a:p>
            <a:pPr algn="l">
              <a:lnSpc>
                <a:spcPts val="4480"/>
              </a:lnSpc>
            </a:pPr>
            <a:r>
              <a:rPr lang="en-US" sz="3200">
                <a:solidFill>
                  <a:srgbClr val="FDEBC6"/>
                </a:solidFill>
                <a:latin typeface="Space Mono"/>
                <a:ea typeface="Space Mono"/>
                <a:cs typeface="Space Mono"/>
                <a:sym typeface="Space Mono"/>
              </a:rPr>
              <a:t>Authors:</a:t>
            </a:r>
            <a:r>
              <a:rPr lang="en-US" sz="3200">
                <a:solidFill>
                  <a:srgbClr val="FDEBC6"/>
                </a:solidFill>
                <a:latin typeface="Space Mono"/>
                <a:ea typeface="Space Mono"/>
                <a:cs typeface="Space Mono"/>
                <a:sym typeface="Space Mono"/>
              </a:rPr>
              <a:t> Yenlik Maman , Saniya Shokhan</a:t>
            </a:r>
          </a:p>
          <a:p>
            <a:pPr algn="l">
              <a:lnSpc>
                <a:spcPts val="4480"/>
              </a:lnSpc>
            </a:pPr>
            <a:r>
              <a:rPr lang="en-US" sz="3200">
                <a:solidFill>
                  <a:srgbClr val="FDEBC6"/>
                </a:solidFill>
                <a:latin typeface="Space Mono"/>
                <a:ea typeface="Space Mono"/>
                <a:cs typeface="Space Mono"/>
                <a:sym typeface="Space Mono"/>
              </a:rPr>
              <a:t>Grade: 11</a:t>
            </a:r>
          </a:p>
          <a:p>
            <a:pPr algn="l">
              <a:lnSpc>
                <a:spcPts val="4480"/>
              </a:lnSpc>
            </a:pPr>
            <a:r>
              <a:rPr lang="en-US" sz="3200">
                <a:solidFill>
                  <a:srgbClr val="FDEBC6"/>
                </a:solidFill>
                <a:latin typeface="Space Mono"/>
                <a:ea typeface="Space Mono"/>
                <a:cs typeface="Space Mono"/>
                <a:sym typeface="Space Mono"/>
              </a:rPr>
              <a:t>Team: LikiSanctum</a:t>
            </a:r>
          </a:p>
          <a:p>
            <a:pPr algn="l">
              <a:lnSpc>
                <a:spcPts val="4480"/>
              </a:lnSpc>
            </a:pPr>
          </a:p>
          <a:p>
            <a:pPr algn="l">
              <a:lnSpc>
                <a:spcPts val="4480"/>
              </a:lnSpc>
            </a:pPr>
          </a:p>
          <a:p>
            <a:pPr algn="l">
              <a:lnSpc>
                <a:spcPts val="448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Freeform 2" id="2"/>
          <p:cNvSpPr/>
          <p:nvPr/>
        </p:nvSpPr>
        <p:spPr>
          <a:xfrm flipH="false" flipV="false" rot="0">
            <a:off x="13632796" y="-2524153"/>
            <a:ext cx="9117282" cy="10877452"/>
          </a:xfrm>
          <a:custGeom>
            <a:avLst/>
            <a:gdLst/>
            <a:ahLst/>
            <a:cxnLst/>
            <a:rect r="r" b="b" t="t" l="l"/>
            <a:pathLst>
              <a:path h="10877452" w="9117282">
                <a:moveTo>
                  <a:pt x="0" y="0"/>
                </a:moveTo>
                <a:lnTo>
                  <a:pt x="9117282" y="0"/>
                </a:lnTo>
                <a:lnTo>
                  <a:pt x="9117282" y="10877451"/>
                </a:lnTo>
                <a:lnTo>
                  <a:pt x="0" y="10877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742563"/>
            <a:ext cx="8017887" cy="3544437"/>
          </a:xfrm>
          <a:custGeom>
            <a:avLst/>
            <a:gdLst/>
            <a:ahLst/>
            <a:cxnLst/>
            <a:rect r="r" b="b" t="t" l="l"/>
            <a:pathLst>
              <a:path h="3544437" w="8017887">
                <a:moveTo>
                  <a:pt x="0" y="0"/>
                </a:moveTo>
                <a:lnTo>
                  <a:pt x="8017887" y="0"/>
                </a:lnTo>
                <a:lnTo>
                  <a:pt x="8017887" y="3544437"/>
                </a:lnTo>
                <a:lnTo>
                  <a:pt x="0" y="3544437"/>
                </a:lnTo>
                <a:lnTo>
                  <a:pt x="0" y="0"/>
                </a:lnTo>
                <a:close/>
              </a:path>
            </a:pathLst>
          </a:custGeom>
          <a:blipFill>
            <a:blip r:embed="rId4"/>
            <a:stretch>
              <a:fillRect l="0" t="-4837" r="0" b="-23820"/>
            </a:stretch>
          </a:blipFill>
        </p:spPr>
      </p:sp>
      <p:sp>
        <p:nvSpPr>
          <p:cNvPr name="Freeform 4" id="4"/>
          <p:cNvSpPr/>
          <p:nvPr/>
        </p:nvSpPr>
        <p:spPr>
          <a:xfrm flipH="false" flipV="false" rot="0">
            <a:off x="9321647" y="758998"/>
            <a:ext cx="4311149" cy="4311149"/>
          </a:xfrm>
          <a:custGeom>
            <a:avLst/>
            <a:gdLst/>
            <a:ahLst/>
            <a:cxnLst/>
            <a:rect r="r" b="b" t="t" l="l"/>
            <a:pathLst>
              <a:path h="4311149" w="4311149">
                <a:moveTo>
                  <a:pt x="0" y="0"/>
                </a:moveTo>
                <a:lnTo>
                  <a:pt x="4311149" y="0"/>
                </a:lnTo>
                <a:lnTo>
                  <a:pt x="4311149" y="4311149"/>
                </a:lnTo>
                <a:lnTo>
                  <a:pt x="0" y="4311149"/>
                </a:lnTo>
                <a:lnTo>
                  <a:pt x="0" y="0"/>
                </a:lnTo>
                <a:close/>
              </a:path>
            </a:pathLst>
          </a:custGeom>
          <a:blipFill>
            <a:blip r:embed="rId5"/>
            <a:stretch>
              <a:fillRect l="0" t="0" r="0" b="0"/>
            </a:stretch>
          </a:blipFill>
        </p:spPr>
      </p:sp>
      <p:sp>
        <p:nvSpPr>
          <p:cNvPr name="Freeform 5" id="5"/>
          <p:cNvSpPr/>
          <p:nvPr/>
        </p:nvSpPr>
        <p:spPr>
          <a:xfrm flipH="false" flipV="false" rot="0">
            <a:off x="13632796" y="1627012"/>
            <a:ext cx="4444856" cy="3650476"/>
          </a:xfrm>
          <a:custGeom>
            <a:avLst/>
            <a:gdLst/>
            <a:ahLst/>
            <a:cxnLst/>
            <a:rect r="r" b="b" t="t" l="l"/>
            <a:pathLst>
              <a:path h="3650476" w="4444856">
                <a:moveTo>
                  <a:pt x="0" y="0"/>
                </a:moveTo>
                <a:lnTo>
                  <a:pt x="4444856" y="0"/>
                </a:lnTo>
                <a:lnTo>
                  <a:pt x="4444856" y="3650476"/>
                </a:lnTo>
                <a:lnTo>
                  <a:pt x="0" y="3650476"/>
                </a:lnTo>
                <a:lnTo>
                  <a:pt x="0" y="0"/>
                </a:lnTo>
                <a:close/>
              </a:path>
            </a:pathLst>
          </a:custGeom>
          <a:blipFill>
            <a:blip r:embed="rId6"/>
            <a:stretch>
              <a:fillRect l="0" t="0" r="0" b="0"/>
            </a:stretch>
          </a:blipFill>
        </p:spPr>
      </p:sp>
      <p:sp>
        <p:nvSpPr>
          <p:cNvPr name="TextBox 6" id="6"/>
          <p:cNvSpPr txBox="true"/>
          <p:nvPr/>
        </p:nvSpPr>
        <p:spPr>
          <a:xfrm rot="0">
            <a:off x="1028700" y="235866"/>
            <a:ext cx="12244748" cy="1055788"/>
          </a:xfrm>
          <a:prstGeom prst="rect">
            <a:avLst/>
          </a:prstGeom>
        </p:spPr>
        <p:txBody>
          <a:bodyPr anchor="t" rtlCol="false" tIns="0" lIns="0" bIns="0" rIns="0">
            <a:spAutoFit/>
          </a:bodyPr>
          <a:lstStyle/>
          <a:p>
            <a:pPr algn="l">
              <a:lnSpc>
                <a:spcPts val="8190"/>
              </a:lnSpc>
            </a:pPr>
            <a:r>
              <a:rPr lang="en-US" sz="7000" b="true">
                <a:solidFill>
                  <a:srgbClr val="FDC965"/>
                </a:solidFill>
                <a:latin typeface="Cosmic Octo Bold"/>
                <a:ea typeface="Cosmic Octo Bold"/>
                <a:cs typeface="Cosmic Octo Bold"/>
                <a:sym typeface="Cosmic Octo Bold"/>
              </a:rPr>
              <a:t>Ai application</a:t>
            </a:r>
          </a:p>
        </p:txBody>
      </p:sp>
      <p:sp>
        <p:nvSpPr>
          <p:cNvPr name="TextBox 7" id="7"/>
          <p:cNvSpPr txBox="true"/>
          <p:nvPr/>
        </p:nvSpPr>
        <p:spPr>
          <a:xfrm rot="0">
            <a:off x="1028700" y="2095265"/>
            <a:ext cx="8549047" cy="3182222"/>
          </a:xfrm>
          <a:prstGeom prst="rect">
            <a:avLst/>
          </a:prstGeom>
        </p:spPr>
        <p:txBody>
          <a:bodyPr anchor="t" rtlCol="false" tIns="0" lIns="0" bIns="0" rIns="0">
            <a:spAutoFit/>
          </a:bodyPr>
          <a:lstStyle/>
          <a:p>
            <a:pPr algn="l" marL="559323" indent="-279661" lvl="1">
              <a:lnSpc>
                <a:spcPts val="3626"/>
              </a:lnSpc>
              <a:buFont typeface="Arial"/>
              <a:buChar char="•"/>
            </a:pPr>
            <a:r>
              <a:rPr lang="en-US" b="true" sz="2590">
                <a:solidFill>
                  <a:srgbClr val="FDEBC6"/>
                </a:solidFill>
                <a:latin typeface="Space Mono Bold"/>
                <a:ea typeface="Space Mono Bold"/>
                <a:cs typeface="Space Mono Bold"/>
                <a:sym typeface="Space Mono Bold"/>
              </a:rPr>
              <a:t>Autonomous navigation using a neural network</a:t>
            </a:r>
          </a:p>
          <a:p>
            <a:pPr algn="l" marL="559323" indent="-279661" lvl="1">
              <a:lnSpc>
                <a:spcPts val="3626"/>
              </a:lnSpc>
              <a:buFont typeface="Arial"/>
              <a:buChar char="•"/>
            </a:pPr>
            <a:r>
              <a:rPr lang="en-US" b="true" sz="2590">
                <a:solidFill>
                  <a:srgbClr val="FDEBC6"/>
                </a:solidFill>
                <a:latin typeface="Space Mono Bold"/>
                <a:ea typeface="Space Mono Bold"/>
                <a:cs typeface="Space Mono Bold"/>
                <a:sym typeface="Space Mono Bold"/>
              </a:rPr>
              <a:t>Obstacle detection (rocks,</a:t>
            </a:r>
            <a:r>
              <a:rPr lang="en-US" b="true" sz="2590">
                <a:solidFill>
                  <a:srgbClr val="FDEBC6"/>
                </a:solidFill>
                <a:latin typeface="Space Mono Bold"/>
                <a:ea typeface="Space Mono Bold"/>
                <a:cs typeface="Space Mono Bold"/>
                <a:sym typeface="Space Mono Bold"/>
              </a:rPr>
              <a:t> terrain irregularities)</a:t>
            </a:r>
          </a:p>
          <a:p>
            <a:pPr algn="l" marL="559323" indent="-279661" lvl="1">
              <a:lnSpc>
                <a:spcPts val="3626"/>
              </a:lnSpc>
              <a:buFont typeface="Arial"/>
              <a:buChar char="•"/>
            </a:pPr>
            <a:r>
              <a:rPr lang="en-US" b="true" sz="2590">
                <a:solidFill>
                  <a:srgbClr val="FDEBC6"/>
                </a:solidFill>
                <a:latin typeface="Space Mono Bold"/>
                <a:ea typeface="Space Mono Bold"/>
                <a:cs typeface="Space Mono Bold"/>
                <a:sym typeface="Space Mono Bold"/>
              </a:rPr>
              <a:t>Data analysis of underground seismic signals</a:t>
            </a:r>
          </a:p>
          <a:p>
            <a:pPr algn="l">
              <a:lnSpc>
                <a:spcPts val="3626"/>
              </a:lnSpc>
            </a:pPr>
          </a:p>
        </p:txBody>
      </p:sp>
      <p:sp>
        <p:nvSpPr>
          <p:cNvPr name="TextBox 8" id="8"/>
          <p:cNvSpPr txBox="true"/>
          <p:nvPr/>
        </p:nvSpPr>
        <p:spPr>
          <a:xfrm rot="0">
            <a:off x="1028700" y="1409208"/>
            <a:ext cx="12244748" cy="537845"/>
          </a:xfrm>
          <a:prstGeom prst="rect">
            <a:avLst/>
          </a:prstGeom>
        </p:spPr>
        <p:txBody>
          <a:bodyPr anchor="t" rtlCol="false" tIns="0" lIns="0" bIns="0" rIns="0">
            <a:spAutoFit/>
          </a:bodyPr>
          <a:lstStyle/>
          <a:p>
            <a:pPr algn="l">
              <a:lnSpc>
                <a:spcPts val="4480"/>
              </a:lnSpc>
            </a:pPr>
            <a:r>
              <a:rPr lang="en-US" sz="3200" b="true">
                <a:solidFill>
                  <a:srgbClr val="FDEBC6"/>
                </a:solidFill>
                <a:latin typeface="Space Mono Bold"/>
                <a:ea typeface="Space Mono Bold"/>
                <a:cs typeface="Space Mono Bold"/>
                <a:sym typeface="Space Mono Bold"/>
              </a:rPr>
              <a:t>How</a:t>
            </a:r>
            <a:r>
              <a:rPr lang="en-US" sz="3200" b="true">
                <a:solidFill>
                  <a:srgbClr val="FDEBC6"/>
                </a:solidFill>
                <a:latin typeface="Space Mono Bold"/>
                <a:ea typeface="Space Mono Bold"/>
                <a:cs typeface="Space Mono Bold"/>
                <a:sym typeface="Space Mono Bold"/>
              </a:rPr>
              <a:t> we use AI in our robot:</a:t>
            </a:r>
          </a:p>
        </p:txBody>
      </p:sp>
      <p:sp>
        <p:nvSpPr>
          <p:cNvPr name="TextBox 9" id="9"/>
          <p:cNvSpPr txBox="true"/>
          <p:nvPr/>
        </p:nvSpPr>
        <p:spPr>
          <a:xfrm rot="0">
            <a:off x="1028700" y="4910335"/>
            <a:ext cx="8546446" cy="1663065"/>
          </a:xfrm>
          <a:prstGeom prst="rect">
            <a:avLst/>
          </a:prstGeom>
        </p:spPr>
        <p:txBody>
          <a:bodyPr anchor="t" rtlCol="false" tIns="0" lIns="0" bIns="0" rIns="0">
            <a:spAutoFit/>
          </a:bodyPr>
          <a:lstStyle/>
          <a:p>
            <a:pPr algn="l">
              <a:lnSpc>
                <a:spcPts val="3359"/>
              </a:lnSpc>
              <a:spcBef>
                <a:spcPct val="0"/>
              </a:spcBef>
            </a:pPr>
            <a:r>
              <a:rPr lang="en-US" b="true" sz="2400">
                <a:solidFill>
                  <a:srgbClr val="32C0C9"/>
                </a:solidFill>
                <a:latin typeface="Space Mono Bold"/>
                <a:ea typeface="Space Mono Bold"/>
                <a:cs typeface="Space Mono Bold"/>
                <a:sym typeface="Space Mono Bold"/>
              </a:rPr>
              <a:t>We use a pretrained YOLO26 model for real-time object detection.</a:t>
            </a:r>
          </a:p>
          <a:p>
            <a:pPr algn="l">
              <a:lnSpc>
                <a:spcPts val="3359"/>
              </a:lnSpc>
              <a:spcBef>
                <a:spcPct val="0"/>
              </a:spcBef>
            </a:pPr>
            <a:r>
              <a:rPr lang="en-US" b="true" sz="2400">
                <a:solidFill>
                  <a:srgbClr val="32C0C9"/>
                </a:solidFill>
                <a:latin typeface="Space Mono Bold"/>
                <a:ea typeface="Space Mono Bold"/>
                <a:cs typeface="Space Mono Bold"/>
                <a:sym typeface="Space Mono Bold"/>
              </a:rPr>
              <a:t> The AI helps the rover recognize rocks and avoid obstacles while moving.</a:t>
            </a:r>
          </a:p>
        </p:txBody>
      </p:sp>
      <p:sp>
        <p:nvSpPr>
          <p:cNvPr name="TextBox 10" id="10"/>
          <p:cNvSpPr txBox="true"/>
          <p:nvPr/>
        </p:nvSpPr>
        <p:spPr>
          <a:xfrm rot="0">
            <a:off x="9575146" y="5401313"/>
            <a:ext cx="8115300" cy="4648005"/>
          </a:xfrm>
          <a:prstGeom prst="rect">
            <a:avLst/>
          </a:prstGeom>
        </p:spPr>
        <p:txBody>
          <a:bodyPr anchor="t" rtlCol="false" tIns="0" lIns="0" bIns="0" rIns="0">
            <a:spAutoFit/>
          </a:bodyPr>
          <a:lstStyle/>
          <a:p>
            <a:pPr algn="l">
              <a:lnSpc>
                <a:spcPts val="3685"/>
              </a:lnSpc>
              <a:spcBef>
                <a:spcPct val="0"/>
              </a:spcBef>
            </a:pPr>
            <a:r>
              <a:rPr lang="en-US" b="true" sz="2632">
                <a:solidFill>
                  <a:srgbClr val="FDC965"/>
                </a:solidFill>
                <a:latin typeface="Space Mono Bold"/>
                <a:ea typeface="Space Mono Bold"/>
                <a:cs typeface="Space Mono Bold"/>
                <a:sym typeface="Space Mono Bold"/>
              </a:rPr>
              <a:t>Why AI is important for Mars exploration:</a:t>
            </a:r>
          </a:p>
          <a:p>
            <a:pPr algn="l" marL="568391" indent="-284195" lvl="1">
              <a:lnSpc>
                <a:spcPts val="3685"/>
              </a:lnSpc>
              <a:buFont typeface="Arial"/>
              <a:buChar char="•"/>
            </a:pPr>
            <a:r>
              <a:rPr lang="en-US" sz="2632">
                <a:solidFill>
                  <a:srgbClr val="FDC965"/>
                </a:solidFill>
                <a:latin typeface="Space Mono"/>
                <a:ea typeface="Space Mono"/>
                <a:cs typeface="Space Mono"/>
                <a:sym typeface="Space Mono"/>
              </a:rPr>
              <a:t>Reduces human control delay</a:t>
            </a:r>
          </a:p>
          <a:p>
            <a:pPr algn="l" marL="568391" indent="-284195" lvl="1">
              <a:lnSpc>
                <a:spcPts val="3685"/>
              </a:lnSpc>
              <a:buFont typeface="Arial"/>
              <a:buChar char="•"/>
            </a:pPr>
            <a:r>
              <a:rPr lang="en-US" sz="2632">
                <a:solidFill>
                  <a:srgbClr val="FDC965"/>
                </a:solidFill>
                <a:latin typeface="Space Mono"/>
                <a:ea typeface="Space Mono"/>
                <a:cs typeface="Space Mono"/>
                <a:sym typeface="Space Mono"/>
              </a:rPr>
              <a:t>Works in harsh environments (dust storms, radiation, temperature changes)</a:t>
            </a:r>
          </a:p>
          <a:p>
            <a:pPr algn="l" marL="568391" indent="-284195" lvl="1">
              <a:lnSpc>
                <a:spcPts val="3685"/>
              </a:lnSpc>
              <a:buFont typeface="Arial"/>
              <a:buChar char="•"/>
            </a:pPr>
            <a:r>
              <a:rPr lang="en-US" sz="2632">
                <a:solidFill>
                  <a:srgbClr val="FDC965"/>
                </a:solidFill>
                <a:latin typeface="Space Mono"/>
                <a:ea typeface="Space Mono"/>
                <a:cs typeface="Space Mono"/>
                <a:sym typeface="Space Mono"/>
              </a:rPr>
              <a:t>Increases mission efficiency and safety</a:t>
            </a:r>
          </a:p>
          <a:p>
            <a:pPr algn="l" marL="568391" indent="-284195" lvl="1">
              <a:lnSpc>
                <a:spcPts val="3685"/>
              </a:lnSpc>
              <a:buFont typeface="Arial"/>
              <a:buChar char="•"/>
            </a:pPr>
            <a:r>
              <a:rPr lang="en-US" sz="2632">
                <a:solidFill>
                  <a:srgbClr val="FDC965"/>
                </a:solidFill>
                <a:latin typeface="Space Mono"/>
                <a:ea typeface="Space Mono"/>
                <a:cs typeface="Space Mono"/>
                <a:sym typeface="Space Mono"/>
              </a:rPr>
              <a:t>Enables autonomous scientific research</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252627"/>
        </a:solidFill>
      </p:bgPr>
    </p:bg>
    <p:spTree>
      <p:nvGrpSpPr>
        <p:cNvPr id="1" name=""/>
        <p:cNvGrpSpPr/>
        <p:nvPr/>
      </p:nvGrpSpPr>
      <p:grpSpPr>
        <a:xfrm>
          <a:off x="0" y="0"/>
          <a:ext cx="0" cy="0"/>
          <a:chOff x="0" y="0"/>
          <a:chExt cx="0" cy="0"/>
        </a:xfrm>
      </p:grpSpPr>
      <p:sp>
        <p:nvSpPr>
          <p:cNvPr name="AutoShape 2" id="2"/>
          <p:cNvSpPr/>
          <p:nvPr/>
        </p:nvSpPr>
        <p:spPr>
          <a:xfrm flipV="true">
            <a:off x="10330889" y="1725357"/>
            <a:ext cx="0" cy="15375360"/>
          </a:xfrm>
          <a:prstGeom prst="line">
            <a:avLst/>
          </a:prstGeom>
          <a:ln cap="flat" w="38100">
            <a:solidFill>
              <a:srgbClr val="FDEBC6"/>
            </a:solidFill>
            <a:prstDash val="sysDash"/>
            <a:headEnd type="none" len="sm" w="sm"/>
            <a:tailEnd type="none" len="sm" w="sm"/>
          </a:ln>
        </p:spPr>
      </p:sp>
      <p:grpSp>
        <p:nvGrpSpPr>
          <p:cNvPr name="Group 3" id="3"/>
          <p:cNvGrpSpPr/>
          <p:nvPr/>
        </p:nvGrpSpPr>
        <p:grpSpPr>
          <a:xfrm rot="0">
            <a:off x="10095734" y="5280160"/>
            <a:ext cx="470312" cy="47031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095734" y="2975486"/>
            <a:ext cx="470312" cy="47031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28392" y="514328"/>
            <a:ext cx="13126896" cy="1047794"/>
          </a:xfrm>
          <a:prstGeom prst="rect">
            <a:avLst/>
          </a:prstGeom>
        </p:spPr>
        <p:txBody>
          <a:bodyPr anchor="t" rtlCol="false" tIns="0" lIns="0" bIns="0" rIns="0">
            <a:spAutoFit/>
          </a:bodyPr>
          <a:lstStyle/>
          <a:p>
            <a:pPr algn="ctr">
              <a:lnSpc>
                <a:spcPts val="8248"/>
              </a:lnSpc>
            </a:pPr>
            <a:r>
              <a:rPr lang="en-US" sz="7050" b="true">
                <a:solidFill>
                  <a:srgbClr val="FDC965"/>
                </a:solidFill>
                <a:latin typeface="Cosmic Octo Bold"/>
                <a:ea typeface="Cosmic Octo Bold"/>
                <a:cs typeface="Cosmic Octo Bold"/>
                <a:sym typeface="Cosmic Octo Bold"/>
              </a:rPr>
              <a:t>Problem</a:t>
            </a:r>
            <a:r>
              <a:rPr lang="en-US" b="true" sz="7050">
                <a:solidFill>
                  <a:srgbClr val="FDC965"/>
                </a:solidFill>
                <a:latin typeface="Cosmic Octo Bold"/>
                <a:ea typeface="Cosmic Octo Bold"/>
                <a:cs typeface="Cosmic Octo Bold"/>
                <a:sym typeface="Cosmic Octo Bold"/>
              </a:rPr>
              <a:t> Statement</a:t>
            </a:r>
          </a:p>
        </p:txBody>
      </p:sp>
      <p:sp>
        <p:nvSpPr>
          <p:cNvPr name="TextBox 10" id="10"/>
          <p:cNvSpPr txBox="true"/>
          <p:nvPr/>
        </p:nvSpPr>
        <p:spPr>
          <a:xfrm rot="0">
            <a:off x="10773398" y="1697146"/>
            <a:ext cx="7501250" cy="1367272"/>
          </a:xfrm>
          <a:prstGeom prst="rect">
            <a:avLst/>
          </a:prstGeom>
        </p:spPr>
        <p:txBody>
          <a:bodyPr anchor="t" rtlCol="false" tIns="0" lIns="0" bIns="0" rIns="0">
            <a:spAutoFit/>
          </a:bodyPr>
          <a:lstStyle/>
          <a:p>
            <a:pPr algn="l">
              <a:lnSpc>
                <a:spcPts val="2725"/>
              </a:lnSpc>
            </a:pPr>
            <a:r>
              <a:rPr lang="en-US" sz="1946" i="true">
                <a:solidFill>
                  <a:srgbClr val="FDC965"/>
                </a:solidFill>
                <a:latin typeface="Space Mono Italics"/>
                <a:ea typeface="Space Mono Italics"/>
                <a:cs typeface="Space Mono Italics"/>
                <a:sym typeface="Space Mono Italics"/>
              </a:rPr>
              <a:t>FUTURE SPACE MISSIONS FACE MAJOR CHALLENGES DUE TO LACK OF SUBSURFACE INFORMATION.</a:t>
            </a:r>
          </a:p>
          <a:p>
            <a:pPr algn="l">
              <a:lnSpc>
                <a:spcPts val="2725"/>
              </a:lnSpc>
            </a:pPr>
            <a:r>
              <a:rPr lang="en-US" sz="1946" i="true">
                <a:solidFill>
                  <a:srgbClr val="FDC965"/>
                </a:solidFill>
                <a:latin typeface="Space Mono Italics"/>
                <a:ea typeface="Space Mono Italics"/>
                <a:cs typeface="Space Mono Italics"/>
                <a:sym typeface="Space Mono Italics"/>
              </a:rPr>
              <a:t>KEY PROBLEMS INCLUDE:</a:t>
            </a:r>
          </a:p>
          <a:p>
            <a:pPr algn="l">
              <a:lnSpc>
                <a:spcPts val="2725"/>
              </a:lnSpc>
            </a:pPr>
          </a:p>
        </p:txBody>
      </p:sp>
      <p:sp>
        <p:nvSpPr>
          <p:cNvPr name="TextBox 11" id="11"/>
          <p:cNvSpPr txBox="true"/>
          <p:nvPr/>
        </p:nvSpPr>
        <p:spPr>
          <a:xfrm rot="0">
            <a:off x="687520" y="2073314"/>
            <a:ext cx="8989113" cy="7410922"/>
          </a:xfrm>
          <a:prstGeom prst="rect">
            <a:avLst/>
          </a:prstGeom>
        </p:spPr>
        <p:txBody>
          <a:bodyPr anchor="t" rtlCol="false" tIns="0" lIns="0" bIns="0" rIns="0">
            <a:spAutoFit/>
          </a:bodyPr>
          <a:lstStyle/>
          <a:p>
            <a:pPr algn="l">
              <a:lnSpc>
                <a:spcPts val="3123"/>
              </a:lnSpc>
              <a:spcBef>
                <a:spcPct val="0"/>
              </a:spcBef>
            </a:pPr>
            <a:r>
              <a:rPr lang="en-US" b="true" sz="2231">
                <a:solidFill>
                  <a:srgbClr val="FFFFFF"/>
                </a:solidFill>
                <a:latin typeface="Space Mono Bold"/>
                <a:ea typeface="Space Mono Bold"/>
                <a:cs typeface="Space Mono Bold"/>
                <a:sym typeface="Space Mono Bold"/>
              </a:rPr>
              <a:t>    LikiSanctum is a </a:t>
            </a:r>
            <a:r>
              <a:rPr lang="en-US" b="true" sz="2231">
                <a:solidFill>
                  <a:srgbClr val="32C0C9"/>
                </a:solidFill>
                <a:latin typeface="Space Mono Bold"/>
                <a:ea typeface="Space Mono Bold"/>
                <a:cs typeface="Space Mono Bold"/>
                <a:sym typeface="Space Mono Bold"/>
              </a:rPr>
              <a:t>space</a:t>
            </a:r>
            <a:r>
              <a:rPr lang="en-US" b="true" sz="2231">
                <a:solidFill>
                  <a:srgbClr val="32C0C9"/>
                </a:solidFill>
                <a:latin typeface="Space Mono Bold"/>
                <a:ea typeface="Space Mono Bold"/>
                <a:cs typeface="Space Mono Bold"/>
                <a:sym typeface="Space Mono Bold"/>
              </a:rPr>
              <a:t> technology startup</a:t>
            </a:r>
            <a:r>
              <a:rPr lang="en-US" b="true" sz="2231">
                <a:solidFill>
                  <a:srgbClr val="195878"/>
                </a:solidFill>
                <a:latin typeface="Space Mono Bold"/>
                <a:ea typeface="Space Mono Bold"/>
                <a:cs typeface="Space Mono Bold"/>
                <a:sym typeface="Space Mono Bold"/>
              </a:rPr>
              <a:t> </a:t>
            </a:r>
            <a:r>
              <a:rPr lang="en-US" b="true" sz="2231">
                <a:solidFill>
                  <a:srgbClr val="FFFFFF"/>
                </a:solidFill>
                <a:latin typeface="Space Mono Bold"/>
                <a:ea typeface="Space Mono Bold"/>
                <a:cs typeface="Space Mono Bold"/>
                <a:sym typeface="Space Mono Bold"/>
              </a:rPr>
              <a:t>focused on the commercialization of an autonomous seismic exploration rover designed to study subsurface structures on planetary</a:t>
            </a:r>
            <a:r>
              <a:rPr lang="en-US" b="true" sz="2231">
                <a:solidFill>
                  <a:srgbClr val="FFFFFF"/>
                </a:solidFill>
                <a:latin typeface="Space Mono Bold"/>
                <a:ea typeface="Space Mono Bold"/>
                <a:cs typeface="Space Mono Bold"/>
                <a:sym typeface="Space Mono Bold"/>
              </a:rPr>
              <a:t> surfaces such as Mars and the Moon.</a:t>
            </a:r>
          </a:p>
          <a:p>
            <a:pPr algn="l">
              <a:lnSpc>
                <a:spcPts val="3123"/>
              </a:lnSpc>
              <a:spcBef>
                <a:spcPct val="0"/>
              </a:spcBef>
            </a:pPr>
            <a:r>
              <a:rPr lang="en-US" b="true" sz="2231">
                <a:solidFill>
                  <a:srgbClr val="FFFFFF"/>
                </a:solidFill>
                <a:latin typeface="Space Mono Bold"/>
                <a:ea typeface="Space Mono Bold"/>
                <a:cs typeface="Space Mono Bold"/>
                <a:sym typeface="Space Mono Bold"/>
              </a:rPr>
              <a:t>    The rover uses seismic surveying to detect underground lava tubes, cavities, and water ice deposits. </a:t>
            </a:r>
            <a:r>
              <a:rPr lang="en-US" b="true" sz="2231" u="sng">
                <a:solidFill>
                  <a:srgbClr val="FFFFFF"/>
                </a:solidFill>
                <a:latin typeface="Space Mono Bold"/>
                <a:ea typeface="Space Mono Bold"/>
                <a:cs typeface="Space Mono Bold"/>
                <a:sym typeface="Space Mono Bold"/>
              </a:rPr>
              <a:t>These underground structures are critically important for the safe construction of future space bases, research stations, and commercial space hotels.</a:t>
            </a:r>
          </a:p>
          <a:p>
            <a:pPr algn="l">
              <a:lnSpc>
                <a:spcPts val="3123"/>
              </a:lnSpc>
              <a:spcBef>
                <a:spcPct val="0"/>
              </a:spcBef>
            </a:pPr>
            <a:r>
              <a:rPr lang="en-US" b="true" sz="2231">
                <a:solidFill>
                  <a:srgbClr val="FFFFFF"/>
                </a:solidFill>
                <a:latin typeface="Space Mono Bold"/>
                <a:ea typeface="Space Mono Bold"/>
                <a:cs typeface="Space Mono Bold"/>
                <a:sym typeface="Space Mono Bold"/>
              </a:rPr>
              <a:t>The LikiSanctum rover provides space agencies and private companies with reliable subsurface data, enabling safe mission planning and</a:t>
            </a:r>
            <a:r>
              <a:rPr lang="en-US" b="true" sz="2231" u="none">
                <a:solidFill>
                  <a:srgbClr val="FFFFFF"/>
                </a:solidFill>
                <a:latin typeface="Space Mono Bold"/>
                <a:ea typeface="Space Mono Bold"/>
                <a:cs typeface="Space Mono Bold"/>
                <a:sym typeface="Space Mono Bold"/>
              </a:rPr>
              <a:t> reducing </a:t>
            </a:r>
            <a:r>
              <a:rPr lang="en-US" b="true" sz="2231">
                <a:solidFill>
                  <a:srgbClr val="FFFFFF"/>
                </a:solidFill>
                <a:latin typeface="Space Mono Bold"/>
                <a:ea typeface="Space Mono Bold"/>
                <a:cs typeface="Space Mono Bold"/>
                <a:sym typeface="Space Mono Bold"/>
              </a:rPr>
              <a:t>i</a:t>
            </a:r>
            <a:r>
              <a:rPr lang="en-US" b="true" sz="2231" u="none">
                <a:solidFill>
                  <a:srgbClr val="FFFFFF"/>
                </a:solidFill>
                <a:latin typeface="Space Mono Bold"/>
                <a:ea typeface="Space Mono Bold"/>
                <a:cs typeface="Space Mono Bold"/>
                <a:sym typeface="Space Mono Bold"/>
              </a:rPr>
              <a:t>n</a:t>
            </a:r>
            <a:r>
              <a:rPr lang="en-US" b="true" sz="2231">
                <a:solidFill>
                  <a:srgbClr val="FFFFFF"/>
                </a:solidFill>
                <a:latin typeface="Space Mono Bold"/>
                <a:ea typeface="Space Mono Bold"/>
                <a:cs typeface="Space Mono Bold"/>
                <a:sym typeface="Space Mono Bold"/>
              </a:rPr>
              <a:t>f</a:t>
            </a:r>
            <a:r>
              <a:rPr lang="en-US" b="true" sz="2231" u="none">
                <a:solidFill>
                  <a:srgbClr val="FFFFFF"/>
                </a:solidFill>
                <a:latin typeface="Space Mono Bold"/>
                <a:ea typeface="Space Mono Bold"/>
                <a:cs typeface="Space Mono Bold"/>
                <a:sym typeface="Space Mono Bold"/>
              </a:rPr>
              <a:t>r</a:t>
            </a:r>
            <a:r>
              <a:rPr lang="en-US" b="true" sz="2231">
                <a:solidFill>
                  <a:srgbClr val="FFFFFF"/>
                </a:solidFill>
                <a:latin typeface="Space Mono Bold"/>
                <a:ea typeface="Space Mono Bold"/>
                <a:cs typeface="Space Mono Bold"/>
                <a:sym typeface="Space Mono Bold"/>
              </a:rPr>
              <a:t>as</a:t>
            </a:r>
            <a:r>
              <a:rPr lang="en-US" b="true" sz="2231" u="none">
                <a:solidFill>
                  <a:srgbClr val="FFFFFF"/>
                </a:solidFill>
                <a:latin typeface="Space Mono Bold"/>
                <a:ea typeface="Space Mono Bold"/>
                <a:cs typeface="Space Mono Bold"/>
                <a:sym typeface="Space Mono Bold"/>
              </a:rPr>
              <a:t>t</a:t>
            </a:r>
            <a:r>
              <a:rPr lang="en-US" b="true" sz="2231">
                <a:solidFill>
                  <a:srgbClr val="FFFFFF"/>
                </a:solidFill>
                <a:latin typeface="Space Mono Bold"/>
                <a:ea typeface="Space Mono Bold"/>
                <a:cs typeface="Space Mono Bold"/>
                <a:sym typeface="Space Mono Bold"/>
              </a:rPr>
              <a:t>ruc</a:t>
            </a:r>
            <a:r>
              <a:rPr lang="en-US" b="true" sz="2231" u="none">
                <a:solidFill>
                  <a:srgbClr val="FFFFFF"/>
                </a:solidFill>
                <a:latin typeface="Space Mono Bold"/>
                <a:ea typeface="Space Mono Bold"/>
                <a:cs typeface="Space Mono Bold"/>
                <a:sym typeface="Space Mono Bold"/>
              </a:rPr>
              <a:t>t</a:t>
            </a:r>
            <a:r>
              <a:rPr lang="en-US" b="true" sz="2231">
                <a:solidFill>
                  <a:srgbClr val="FFFFFF"/>
                </a:solidFill>
                <a:latin typeface="Space Mono Bold"/>
                <a:ea typeface="Space Mono Bold"/>
                <a:cs typeface="Space Mono Bold"/>
                <a:sym typeface="Space Mono Bold"/>
              </a:rPr>
              <a:t>ure</a:t>
            </a:r>
            <a:r>
              <a:rPr lang="en-US" b="true" sz="2231" u="none">
                <a:solidFill>
                  <a:srgbClr val="FFFFFF"/>
                </a:solidFill>
                <a:latin typeface="Space Mono Bold"/>
                <a:ea typeface="Space Mono Bold"/>
                <a:cs typeface="Space Mono Bold"/>
                <a:sym typeface="Space Mono Bold"/>
              </a:rPr>
              <a:t> and mission risk</a:t>
            </a:r>
            <a:r>
              <a:rPr lang="en-US" b="true" sz="2231">
                <a:solidFill>
                  <a:srgbClr val="FFFFFF"/>
                </a:solidFill>
                <a:latin typeface="Space Mono Bold"/>
                <a:ea typeface="Space Mono Bold"/>
                <a:cs typeface="Space Mono Bold"/>
                <a:sym typeface="Space Mono Bold"/>
              </a:rPr>
              <a:t>s.</a:t>
            </a:r>
          </a:p>
          <a:p>
            <a:pPr algn="l">
              <a:lnSpc>
                <a:spcPts val="3123"/>
              </a:lnSpc>
              <a:spcBef>
                <a:spcPct val="0"/>
              </a:spcBef>
            </a:pPr>
            <a:r>
              <a:rPr lang="en-US" b="true" sz="2231">
                <a:solidFill>
                  <a:srgbClr val="FFFFFF"/>
                </a:solidFill>
                <a:latin typeface="Space Mono Bold"/>
                <a:ea typeface="Space Mono Bold"/>
                <a:cs typeface="Space Mono Bold"/>
                <a:sym typeface="Space Mono Bold"/>
              </a:rPr>
              <a:t>The</a:t>
            </a:r>
            <a:r>
              <a:rPr lang="en-US" b="true" sz="2231" u="none">
                <a:solidFill>
                  <a:srgbClr val="FFFFFF"/>
                </a:solidFill>
                <a:latin typeface="Space Mono Bold"/>
                <a:ea typeface="Space Mono Bold"/>
                <a:cs typeface="Space Mono Bold"/>
                <a:sym typeface="Space Mono Bold"/>
              </a:rPr>
              <a:t> </a:t>
            </a:r>
            <a:r>
              <a:rPr lang="en-US" b="true" sz="2231">
                <a:solidFill>
                  <a:srgbClr val="FFFFFF"/>
                </a:solidFill>
                <a:latin typeface="Space Mono Bold"/>
                <a:ea typeface="Space Mono Bold"/>
                <a:cs typeface="Space Mono Bold"/>
                <a:sym typeface="Space Mono Bold"/>
              </a:rPr>
              <a:t>st</a:t>
            </a:r>
            <a:r>
              <a:rPr lang="en-US" b="true" sz="2231" u="none">
                <a:solidFill>
                  <a:srgbClr val="FFFFFF"/>
                </a:solidFill>
                <a:latin typeface="Space Mono Bold"/>
                <a:ea typeface="Space Mono Bold"/>
                <a:cs typeface="Space Mono Bold"/>
                <a:sym typeface="Space Mono Bold"/>
              </a:rPr>
              <a:t>a</a:t>
            </a:r>
            <a:r>
              <a:rPr lang="en-US" b="true" sz="2231">
                <a:solidFill>
                  <a:srgbClr val="FFFFFF"/>
                </a:solidFill>
                <a:latin typeface="Space Mono Bold"/>
                <a:ea typeface="Space Mono Bold"/>
                <a:cs typeface="Space Mono Bold"/>
                <a:sym typeface="Space Mono Bold"/>
              </a:rPr>
              <a:t>r</a:t>
            </a:r>
            <a:r>
              <a:rPr lang="en-US" b="true" sz="2231" u="none">
                <a:solidFill>
                  <a:srgbClr val="FFFFFF"/>
                </a:solidFill>
                <a:latin typeface="Space Mono Bold"/>
                <a:ea typeface="Space Mono Bold"/>
                <a:cs typeface="Space Mono Bold"/>
                <a:sym typeface="Space Mono Bold"/>
              </a:rPr>
              <a:t>tup</a:t>
            </a:r>
            <a:r>
              <a:rPr lang="en-US" b="true" sz="2231">
                <a:solidFill>
                  <a:srgbClr val="FFFFFF"/>
                </a:solidFill>
                <a:latin typeface="Space Mono Bold"/>
                <a:ea typeface="Space Mono Bold"/>
                <a:cs typeface="Space Mono Bold"/>
                <a:sym typeface="Space Mono Bold"/>
              </a:rPr>
              <a:t> aim</a:t>
            </a:r>
            <a:r>
              <a:rPr lang="en-US" b="true" sz="2231" u="none">
                <a:solidFill>
                  <a:srgbClr val="FFFFFF"/>
                </a:solidFill>
                <a:latin typeface="Space Mono Bold"/>
                <a:ea typeface="Space Mono Bold"/>
                <a:cs typeface="Space Mono Bold"/>
                <a:sym typeface="Space Mono Bold"/>
              </a:rPr>
              <a:t>s to m</a:t>
            </a:r>
            <a:r>
              <a:rPr lang="en-US" b="true" sz="2231">
                <a:solidFill>
                  <a:srgbClr val="FFFFFF"/>
                </a:solidFill>
                <a:latin typeface="Space Mono Bold"/>
                <a:ea typeface="Space Mono Bold"/>
                <a:cs typeface="Space Mono Bold"/>
                <a:sym typeface="Space Mono Bold"/>
              </a:rPr>
              <a:t>a</a:t>
            </a:r>
            <a:r>
              <a:rPr lang="en-US" b="true" sz="2231" u="none">
                <a:solidFill>
                  <a:srgbClr val="FFFFFF"/>
                </a:solidFill>
                <a:latin typeface="Space Mono Bold"/>
                <a:ea typeface="Space Mono Bold"/>
                <a:cs typeface="Space Mono Bold"/>
                <a:sym typeface="Space Mono Bold"/>
              </a:rPr>
              <a:t>n</a:t>
            </a:r>
            <a:r>
              <a:rPr lang="en-US" b="true" sz="2231">
                <a:solidFill>
                  <a:srgbClr val="FFFFFF"/>
                </a:solidFill>
                <a:latin typeface="Space Mono Bold"/>
                <a:ea typeface="Space Mono Bold"/>
                <a:cs typeface="Space Mono Bold"/>
                <a:sym typeface="Space Mono Bold"/>
              </a:rPr>
              <a:t>u</a:t>
            </a:r>
            <a:r>
              <a:rPr lang="en-US" b="true" sz="2231" u="none">
                <a:solidFill>
                  <a:srgbClr val="FFFFFF"/>
                </a:solidFill>
                <a:latin typeface="Space Mono Bold"/>
                <a:ea typeface="Space Mono Bold"/>
                <a:cs typeface="Space Mono Bold"/>
                <a:sym typeface="Space Mono Bold"/>
              </a:rPr>
              <a:t>fa</a:t>
            </a:r>
            <a:r>
              <a:rPr lang="en-US" b="true" sz="2231">
                <a:solidFill>
                  <a:srgbClr val="FFFFFF"/>
                </a:solidFill>
                <a:latin typeface="Space Mono Bold"/>
                <a:ea typeface="Space Mono Bold"/>
                <a:cs typeface="Space Mono Bold"/>
                <a:sym typeface="Space Mono Bold"/>
              </a:rPr>
              <a:t>ct</a:t>
            </a:r>
            <a:r>
              <a:rPr lang="en-US" b="true" sz="2231" u="none">
                <a:solidFill>
                  <a:srgbClr val="FFFFFF"/>
                </a:solidFill>
                <a:latin typeface="Space Mono Bold"/>
                <a:ea typeface="Space Mono Bold"/>
                <a:cs typeface="Space Mono Bold"/>
                <a:sym typeface="Space Mono Bold"/>
              </a:rPr>
              <a:t>ure, </a:t>
            </a:r>
            <a:r>
              <a:rPr lang="en-US" b="true" sz="2231">
                <a:solidFill>
                  <a:srgbClr val="FFFFFF"/>
                </a:solidFill>
                <a:latin typeface="Space Mono Bold"/>
                <a:ea typeface="Space Mono Bold"/>
                <a:cs typeface="Space Mono Bold"/>
                <a:sym typeface="Space Mono Bold"/>
              </a:rPr>
              <a:t>l</a:t>
            </a:r>
            <a:r>
              <a:rPr lang="en-US" b="true" sz="2231" u="none">
                <a:solidFill>
                  <a:srgbClr val="FFFFFF"/>
                </a:solidFill>
                <a:latin typeface="Space Mono Bold"/>
                <a:ea typeface="Space Mono Bold"/>
                <a:cs typeface="Space Mono Bold"/>
                <a:sym typeface="Space Mono Bold"/>
              </a:rPr>
              <a:t>ic</a:t>
            </a:r>
            <a:r>
              <a:rPr lang="en-US" b="true" sz="2231">
                <a:solidFill>
                  <a:srgbClr val="FFFFFF"/>
                </a:solidFill>
                <a:latin typeface="Space Mono Bold"/>
                <a:ea typeface="Space Mono Bold"/>
                <a:cs typeface="Space Mono Bold"/>
                <a:sym typeface="Space Mono Bold"/>
              </a:rPr>
              <a:t>e</a:t>
            </a:r>
            <a:r>
              <a:rPr lang="en-US" b="true" sz="2231" u="none">
                <a:solidFill>
                  <a:srgbClr val="FFFFFF"/>
                </a:solidFill>
                <a:latin typeface="Space Mono Bold"/>
                <a:ea typeface="Space Mono Bold"/>
                <a:cs typeface="Space Mono Bold"/>
                <a:sym typeface="Space Mono Bold"/>
              </a:rPr>
              <a:t>nse</a:t>
            </a:r>
            <a:r>
              <a:rPr lang="en-US" b="true" sz="2231">
                <a:solidFill>
                  <a:srgbClr val="FFFFFF"/>
                </a:solidFill>
                <a:latin typeface="Space Mono Bold"/>
                <a:ea typeface="Space Mono Bold"/>
                <a:cs typeface="Space Mono Bold"/>
                <a:sym typeface="Space Mono Bold"/>
              </a:rPr>
              <a:t>,</a:t>
            </a:r>
            <a:r>
              <a:rPr lang="en-US" b="true" sz="2231" u="none">
                <a:solidFill>
                  <a:srgbClr val="FFFFFF"/>
                </a:solidFill>
                <a:latin typeface="Space Mono Bold"/>
                <a:ea typeface="Space Mono Bold"/>
                <a:cs typeface="Space Mono Bold"/>
                <a:sym typeface="Space Mono Bold"/>
              </a:rPr>
              <a:t> </a:t>
            </a:r>
            <a:r>
              <a:rPr lang="en-US" b="true" sz="2231">
                <a:solidFill>
                  <a:srgbClr val="FFFFFF"/>
                </a:solidFill>
                <a:latin typeface="Space Mono Bold"/>
                <a:ea typeface="Space Mono Bold"/>
                <a:cs typeface="Space Mono Bold"/>
                <a:sym typeface="Space Mono Bold"/>
              </a:rPr>
              <a:t>a</a:t>
            </a:r>
            <a:r>
              <a:rPr lang="en-US" b="true" sz="2231" u="none">
                <a:solidFill>
                  <a:srgbClr val="FFFFFF"/>
                </a:solidFill>
                <a:latin typeface="Space Mono Bold"/>
                <a:ea typeface="Space Mono Bold"/>
                <a:cs typeface="Space Mono Bold"/>
                <a:sym typeface="Space Mono Bold"/>
              </a:rPr>
              <a:t>nd</a:t>
            </a:r>
            <a:r>
              <a:rPr lang="en-US" b="true" sz="2231">
                <a:solidFill>
                  <a:srgbClr val="FFFFFF"/>
                </a:solidFill>
                <a:latin typeface="Space Mono Bold"/>
                <a:ea typeface="Space Mono Bold"/>
                <a:cs typeface="Space Mono Bold"/>
                <a:sym typeface="Space Mono Bold"/>
              </a:rPr>
              <a:t> </a:t>
            </a:r>
            <a:r>
              <a:rPr lang="en-US" b="true" sz="2231" u="none">
                <a:solidFill>
                  <a:srgbClr val="FFFFFF"/>
                </a:solidFill>
                <a:latin typeface="Space Mono Bold"/>
                <a:ea typeface="Space Mono Bold"/>
                <a:cs typeface="Space Mono Bold"/>
                <a:sym typeface="Space Mono Bold"/>
              </a:rPr>
              <a:t>d</a:t>
            </a:r>
            <a:r>
              <a:rPr lang="en-US" b="true" sz="2231">
                <a:solidFill>
                  <a:srgbClr val="FFFFFF"/>
                </a:solidFill>
                <a:latin typeface="Space Mono Bold"/>
                <a:ea typeface="Space Mono Bold"/>
                <a:cs typeface="Space Mono Bold"/>
                <a:sym typeface="Space Mono Bold"/>
              </a:rPr>
              <a:t>epl</a:t>
            </a:r>
            <a:r>
              <a:rPr lang="en-US" b="true" sz="2231" u="none">
                <a:solidFill>
                  <a:srgbClr val="FFFFFF"/>
                </a:solidFill>
                <a:latin typeface="Space Mono Bold"/>
                <a:ea typeface="Space Mono Bold"/>
                <a:cs typeface="Space Mono Bold"/>
                <a:sym typeface="Space Mono Bold"/>
              </a:rPr>
              <a:t>o</a:t>
            </a:r>
            <a:r>
              <a:rPr lang="en-US" b="true" sz="2231">
                <a:solidFill>
                  <a:srgbClr val="FFFFFF"/>
                </a:solidFill>
                <a:latin typeface="Space Mono Bold"/>
                <a:ea typeface="Space Mono Bold"/>
                <a:cs typeface="Space Mono Bold"/>
                <a:sym typeface="Space Mono Bold"/>
              </a:rPr>
              <a:t>y</a:t>
            </a:r>
            <a:r>
              <a:rPr lang="en-US" b="true" sz="2231" u="none">
                <a:solidFill>
                  <a:srgbClr val="FFFFFF"/>
                </a:solidFill>
                <a:latin typeface="Space Mono Bold"/>
                <a:ea typeface="Space Mono Bold"/>
                <a:cs typeface="Space Mono Bold"/>
                <a:sym typeface="Space Mono Bold"/>
              </a:rPr>
              <a:t> </a:t>
            </a:r>
            <a:r>
              <a:rPr lang="en-US" b="true" sz="2231">
                <a:solidFill>
                  <a:srgbClr val="FFFFFF"/>
                </a:solidFill>
                <a:latin typeface="Space Mono Bold"/>
                <a:ea typeface="Space Mono Bold"/>
                <a:cs typeface="Space Mono Bold"/>
                <a:sym typeface="Space Mono Bold"/>
              </a:rPr>
              <a:t>seis</a:t>
            </a:r>
            <a:r>
              <a:rPr lang="en-US" b="true" sz="2231" u="none">
                <a:solidFill>
                  <a:srgbClr val="FFFFFF"/>
                </a:solidFill>
                <a:latin typeface="Space Mono Bold"/>
                <a:ea typeface="Space Mono Bold"/>
                <a:cs typeface="Space Mono Bold"/>
                <a:sym typeface="Space Mono Bold"/>
              </a:rPr>
              <a:t>mi</a:t>
            </a:r>
            <a:r>
              <a:rPr lang="en-US" b="true" sz="2231">
                <a:solidFill>
                  <a:srgbClr val="FFFFFF"/>
                </a:solidFill>
                <a:latin typeface="Space Mono Bold"/>
                <a:ea typeface="Space Mono Bold"/>
                <a:cs typeface="Space Mono Bold"/>
                <a:sym typeface="Space Mono Bold"/>
              </a:rPr>
              <a:t>c exp</a:t>
            </a:r>
            <a:r>
              <a:rPr lang="en-US" b="true" sz="2231" u="none">
                <a:solidFill>
                  <a:srgbClr val="FFFFFF"/>
                </a:solidFill>
                <a:latin typeface="Space Mono Bold"/>
                <a:ea typeface="Space Mono Bold"/>
                <a:cs typeface="Space Mono Bold"/>
                <a:sym typeface="Space Mono Bold"/>
              </a:rPr>
              <a:t>l</a:t>
            </a:r>
            <a:r>
              <a:rPr lang="en-US" b="true" sz="2231">
                <a:solidFill>
                  <a:srgbClr val="FFFFFF"/>
                </a:solidFill>
                <a:latin typeface="Space Mono Bold"/>
                <a:ea typeface="Space Mono Bold"/>
                <a:cs typeface="Space Mono Bold"/>
                <a:sym typeface="Space Mono Bold"/>
              </a:rPr>
              <a:t>orat</a:t>
            </a:r>
            <a:r>
              <a:rPr lang="en-US" b="true" sz="2231" u="none">
                <a:solidFill>
                  <a:srgbClr val="FFFFFF"/>
                </a:solidFill>
                <a:latin typeface="Space Mono Bold"/>
                <a:ea typeface="Space Mono Bold"/>
                <a:cs typeface="Space Mono Bold"/>
                <a:sym typeface="Space Mono Bold"/>
              </a:rPr>
              <a:t>ion</a:t>
            </a:r>
            <a:r>
              <a:rPr lang="en-US" b="true" sz="2231">
                <a:solidFill>
                  <a:srgbClr val="FFFFFF"/>
                </a:solidFill>
                <a:latin typeface="Space Mono Bold"/>
                <a:ea typeface="Space Mono Bold"/>
                <a:cs typeface="Space Mono Bold"/>
                <a:sym typeface="Space Mono Bold"/>
              </a:rPr>
              <a:t> rover system</a:t>
            </a:r>
            <a:r>
              <a:rPr lang="en-US" b="true" sz="2231" u="none">
                <a:solidFill>
                  <a:srgbClr val="FFFFFF"/>
                </a:solidFill>
                <a:latin typeface="Space Mono Bold"/>
                <a:ea typeface="Space Mono Bold"/>
                <a:cs typeface="Space Mono Bold"/>
                <a:sym typeface="Space Mono Bold"/>
              </a:rPr>
              <a:t>s </a:t>
            </a:r>
            <a:r>
              <a:rPr lang="en-US" b="true" sz="2231" u="none">
                <a:solidFill>
                  <a:srgbClr val="32C0C9"/>
                </a:solidFill>
                <a:latin typeface="Space Mono Bold"/>
                <a:ea typeface="Space Mono Bold"/>
                <a:cs typeface="Space Mono Bold"/>
                <a:sym typeface="Space Mono Bold"/>
              </a:rPr>
              <a:t>for</a:t>
            </a:r>
            <a:r>
              <a:rPr lang="en-US" b="true" sz="2231">
                <a:solidFill>
                  <a:srgbClr val="32C0C9"/>
                </a:solidFill>
                <a:latin typeface="Space Mono Bold"/>
                <a:ea typeface="Space Mono Bold"/>
                <a:cs typeface="Space Mono Bold"/>
                <a:sym typeface="Space Mono Bold"/>
              </a:rPr>
              <a:t> u</a:t>
            </a:r>
            <a:r>
              <a:rPr lang="en-US" b="true" sz="2231" u="none">
                <a:solidFill>
                  <a:srgbClr val="32C0C9"/>
                </a:solidFill>
                <a:latin typeface="Space Mono Bold"/>
                <a:ea typeface="Space Mono Bold"/>
                <a:cs typeface="Space Mono Bold"/>
                <a:sym typeface="Space Mono Bold"/>
              </a:rPr>
              <a:t>s</a:t>
            </a:r>
            <a:r>
              <a:rPr lang="en-US" b="true" sz="2231">
                <a:solidFill>
                  <a:srgbClr val="32C0C9"/>
                </a:solidFill>
                <a:latin typeface="Space Mono Bold"/>
                <a:ea typeface="Space Mono Bold"/>
                <a:cs typeface="Space Mono Bold"/>
                <a:sym typeface="Space Mono Bold"/>
              </a:rPr>
              <a:t>e in future</a:t>
            </a:r>
            <a:r>
              <a:rPr lang="en-US" b="true" sz="2231" u="none">
                <a:solidFill>
                  <a:srgbClr val="32C0C9"/>
                </a:solidFill>
                <a:latin typeface="Space Mono Bold"/>
                <a:ea typeface="Space Mono Bold"/>
                <a:cs typeface="Space Mono Bold"/>
                <a:sym typeface="Space Mono Bold"/>
              </a:rPr>
              <a:t> p</a:t>
            </a:r>
            <a:r>
              <a:rPr lang="en-US" b="true" sz="2231">
                <a:solidFill>
                  <a:srgbClr val="32C0C9"/>
                </a:solidFill>
                <a:latin typeface="Space Mono Bold"/>
                <a:ea typeface="Space Mono Bold"/>
                <a:cs typeface="Space Mono Bold"/>
                <a:sym typeface="Space Mono Bold"/>
              </a:rPr>
              <a:t>lan</a:t>
            </a:r>
            <a:r>
              <a:rPr lang="en-US" b="true" sz="2231" u="none">
                <a:solidFill>
                  <a:srgbClr val="32C0C9"/>
                </a:solidFill>
                <a:latin typeface="Space Mono Bold"/>
                <a:ea typeface="Space Mono Bold"/>
                <a:cs typeface="Space Mono Bold"/>
                <a:sym typeface="Space Mono Bold"/>
              </a:rPr>
              <a:t>e</a:t>
            </a:r>
            <a:r>
              <a:rPr lang="en-US" b="true" sz="2231">
                <a:solidFill>
                  <a:srgbClr val="32C0C9"/>
                </a:solidFill>
                <a:latin typeface="Space Mono Bold"/>
                <a:ea typeface="Space Mono Bold"/>
                <a:cs typeface="Space Mono Bold"/>
                <a:sym typeface="Space Mono Bold"/>
              </a:rPr>
              <a:t>ta</a:t>
            </a:r>
            <a:r>
              <a:rPr lang="en-US" b="true" sz="2231" u="none">
                <a:solidFill>
                  <a:srgbClr val="32C0C9"/>
                </a:solidFill>
                <a:latin typeface="Space Mono Bold"/>
                <a:ea typeface="Space Mono Bold"/>
                <a:cs typeface="Space Mono Bold"/>
                <a:sym typeface="Space Mono Bold"/>
              </a:rPr>
              <a:t>r</a:t>
            </a:r>
            <a:r>
              <a:rPr lang="en-US" b="true" sz="2231">
                <a:solidFill>
                  <a:srgbClr val="32C0C9"/>
                </a:solidFill>
                <a:latin typeface="Space Mono Bold"/>
                <a:ea typeface="Space Mono Bold"/>
                <a:cs typeface="Space Mono Bold"/>
                <a:sym typeface="Space Mono Bold"/>
              </a:rPr>
              <a:t>y</a:t>
            </a:r>
            <a:r>
              <a:rPr lang="en-US" b="true" sz="2231" u="none">
                <a:solidFill>
                  <a:srgbClr val="32C0C9"/>
                </a:solidFill>
                <a:latin typeface="Space Mono Bold"/>
                <a:ea typeface="Space Mono Bold"/>
                <a:cs typeface="Space Mono Bold"/>
                <a:sym typeface="Space Mono Bold"/>
              </a:rPr>
              <a:t> mission</a:t>
            </a:r>
            <a:r>
              <a:rPr lang="en-US" b="true" sz="2231">
                <a:solidFill>
                  <a:srgbClr val="32C0C9"/>
                </a:solidFill>
                <a:latin typeface="Space Mono Bold"/>
                <a:ea typeface="Space Mono Bold"/>
                <a:cs typeface="Space Mono Bold"/>
                <a:sym typeface="Space Mono Bold"/>
              </a:rPr>
              <a:t>s.</a:t>
            </a:r>
          </a:p>
          <a:p>
            <a:pPr algn="l">
              <a:lnSpc>
                <a:spcPts val="3123"/>
              </a:lnSpc>
              <a:spcBef>
                <a:spcPct val="0"/>
              </a:spcBef>
            </a:pPr>
          </a:p>
        </p:txBody>
      </p:sp>
      <p:sp>
        <p:nvSpPr>
          <p:cNvPr name="TextBox 12" id="12"/>
          <p:cNvSpPr txBox="true"/>
          <p:nvPr/>
        </p:nvSpPr>
        <p:spPr>
          <a:xfrm rot="0">
            <a:off x="347083" y="504427"/>
            <a:ext cx="12368714" cy="1057695"/>
          </a:xfrm>
          <a:prstGeom prst="rect">
            <a:avLst/>
          </a:prstGeom>
        </p:spPr>
        <p:txBody>
          <a:bodyPr anchor="t" rtlCol="false" tIns="0" lIns="0" bIns="0" rIns="0">
            <a:spAutoFit/>
          </a:bodyPr>
          <a:lstStyle/>
          <a:p>
            <a:pPr algn="ctr">
              <a:lnSpc>
                <a:spcPts val="8325"/>
              </a:lnSpc>
            </a:pPr>
            <a:r>
              <a:rPr lang="en-US" sz="7115" b="true">
                <a:solidFill>
                  <a:srgbClr val="FFFFFF"/>
                </a:solidFill>
                <a:latin typeface="Cosmic Octo Bold"/>
                <a:ea typeface="Cosmic Octo Bold"/>
                <a:cs typeface="Cosmic Octo Bold"/>
                <a:sym typeface="Cosmic Octo Bold"/>
              </a:rPr>
              <a:t>Probl</a:t>
            </a:r>
            <a:r>
              <a:rPr lang="en-US" b="true" sz="7115">
                <a:solidFill>
                  <a:srgbClr val="FFFFFF"/>
                </a:solidFill>
                <a:latin typeface="Cosmic Octo Bold"/>
                <a:ea typeface="Cosmic Octo Bold"/>
                <a:cs typeface="Cosmic Octo Bold"/>
                <a:sym typeface="Cosmic Octo Bold"/>
              </a:rPr>
              <a:t>em Statement</a:t>
            </a:r>
          </a:p>
        </p:txBody>
      </p:sp>
      <p:sp>
        <p:nvSpPr>
          <p:cNvPr name="TextBox 13" id="13"/>
          <p:cNvSpPr txBox="true"/>
          <p:nvPr/>
        </p:nvSpPr>
        <p:spPr>
          <a:xfrm rot="0">
            <a:off x="10773398" y="2927861"/>
            <a:ext cx="6971481" cy="389255"/>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Space Mono"/>
                <a:ea typeface="Space Mono"/>
                <a:cs typeface="Space Mono"/>
                <a:sym typeface="Space Mono"/>
              </a:rPr>
              <a:t>Problem 1: </a:t>
            </a:r>
            <a:r>
              <a:rPr lang="en-US" sz="2300" u="sng">
                <a:solidFill>
                  <a:srgbClr val="FFFFFF"/>
                </a:solidFill>
                <a:latin typeface="Space Mono"/>
                <a:ea typeface="Space Mono"/>
                <a:cs typeface="Space Mono"/>
                <a:sym typeface="Space Mono"/>
              </a:rPr>
              <a:t>High cost of mission failure</a:t>
            </a:r>
          </a:p>
        </p:txBody>
      </p:sp>
      <p:sp>
        <p:nvSpPr>
          <p:cNvPr name="TextBox 14" id="14"/>
          <p:cNvSpPr txBox="true"/>
          <p:nvPr/>
        </p:nvSpPr>
        <p:spPr>
          <a:xfrm rot="0">
            <a:off x="10985145" y="5232535"/>
            <a:ext cx="7915216" cy="1589405"/>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Space Mono"/>
                <a:ea typeface="Space Mono"/>
                <a:cs typeface="Space Mono"/>
                <a:sym typeface="Space Mono"/>
              </a:rPr>
              <a:t>Problem 2: </a:t>
            </a:r>
            <a:r>
              <a:rPr lang="en-US" sz="2299" u="sng">
                <a:solidFill>
                  <a:srgbClr val="FFFFFF"/>
                </a:solidFill>
                <a:latin typeface="Space Mono"/>
                <a:ea typeface="Space Mono"/>
                <a:cs typeface="Space Mono"/>
                <a:sym typeface="Space Mono"/>
              </a:rPr>
              <a:t>Need for safe locations for future infrastructure</a:t>
            </a:r>
          </a:p>
          <a:p>
            <a:pPr algn="l">
              <a:lnSpc>
                <a:spcPts val="3219"/>
              </a:lnSpc>
              <a:spcBef>
                <a:spcPct val="0"/>
              </a:spcBef>
            </a:pPr>
          </a:p>
          <a:p>
            <a:pPr algn="l">
              <a:lnSpc>
                <a:spcPts val="3219"/>
              </a:lnSpc>
              <a:spcBef>
                <a:spcPct val="0"/>
              </a:spcBef>
            </a:pPr>
          </a:p>
        </p:txBody>
      </p:sp>
      <p:sp>
        <p:nvSpPr>
          <p:cNvPr name="TextBox 15" id="15"/>
          <p:cNvSpPr txBox="true"/>
          <p:nvPr/>
        </p:nvSpPr>
        <p:spPr>
          <a:xfrm rot="0">
            <a:off x="10985145" y="3511709"/>
            <a:ext cx="6106371" cy="139698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Space Mono"/>
                <a:ea typeface="Space Mono"/>
                <a:cs typeface="Space Mono"/>
                <a:sym typeface="Space Mono"/>
              </a:rPr>
              <a:t>Planetary missions cost between:</a:t>
            </a:r>
          </a:p>
          <a:p>
            <a:pPr algn="l">
              <a:lnSpc>
                <a:spcPts val="2800"/>
              </a:lnSpc>
              <a:spcBef>
                <a:spcPct val="0"/>
              </a:spcBef>
            </a:pPr>
            <a:r>
              <a:rPr lang="en-US" sz="2000">
                <a:solidFill>
                  <a:srgbClr val="FFFFFF"/>
                </a:solidFill>
                <a:latin typeface="Space Mono"/>
                <a:ea typeface="Space Mono"/>
                <a:cs typeface="Space Mono"/>
                <a:sym typeface="Space Mono"/>
              </a:rPr>
              <a:t>$500 million to $2.7 billion</a:t>
            </a:r>
          </a:p>
          <a:p>
            <a:pPr algn="l">
              <a:lnSpc>
                <a:spcPts val="2800"/>
              </a:lnSpc>
              <a:spcBef>
                <a:spcPct val="0"/>
              </a:spcBef>
            </a:pPr>
            <a:r>
              <a:rPr lang="en-US" sz="2000">
                <a:solidFill>
                  <a:srgbClr val="FDEBC6"/>
                </a:solidFill>
                <a:latin typeface="Space Mono"/>
                <a:ea typeface="Space Mono"/>
                <a:cs typeface="Space Mono"/>
                <a:sym typeface="Space Mono"/>
              </a:rPr>
              <a:t>  -</a:t>
            </a:r>
            <a:r>
              <a:rPr lang="en-US" sz="2000">
                <a:solidFill>
                  <a:srgbClr val="FDEBC6"/>
                </a:solidFill>
                <a:latin typeface="Space Mono"/>
                <a:ea typeface="Space Mono"/>
                <a:cs typeface="Space Mono"/>
                <a:sym typeface="Space Mono"/>
              </a:rPr>
              <a:t>Failure due to poor site selection results in major financial losses.</a:t>
            </a:r>
          </a:p>
        </p:txBody>
      </p:sp>
      <p:sp>
        <p:nvSpPr>
          <p:cNvPr name="TextBox 16" id="16"/>
          <p:cNvSpPr txBox="true"/>
          <p:nvPr/>
        </p:nvSpPr>
        <p:spPr>
          <a:xfrm rot="0">
            <a:off x="10947408" y="6325112"/>
            <a:ext cx="7153229" cy="31591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Space Mono"/>
                <a:ea typeface="Space Mono"/>
                <a:cs typeface="Space Mono"/>
                <a:sym typeface="Space Mono"/>
              </a:rPr>
              <a:t>Future infrastructure includes:</a:t>
            </a:r>
          </a:p>
          <a:p>
            <a:pPr algn="l">
              <a:lnSpc>
                <a:spcPts val="2800"/>
              </a:lnSpc>
              <a:spcBef>
                <a:spcPct val="0"/>
              </a:spcBef>
            </a:pPr>
            <a:r>
              <a:rPr lang="en-US" sz="2000">
                <a:solidFill>
                  <a:srgbClr val="FFFFFF"/>
                </a:solidFill>
                <a:latin typeface="Space Mono"/>
                <a:ea typeface="Space Mono"/>
                <a:cs typeface="Space Mono"/>
                <a:sym typeface="Space Mono"/>
              </a:rPr>
              <a:t>•Moon bases</a:t>
            </a:r>
          </a:p>
          <a:p>
            <a:pPr algn="l">
              <a:lnSpc>
                <a:spcPts val="2800"/>
              </a:lnSpc>
              <a:spcBef>
                <a:spcPct val="0"/>
              </a:spcBef>
            </a:pPr>
            <a:r>
              <a:rPr lang="en-US" sz="2000">
                <a:solidFill>
                  <a:srgbClr val="FFFFFF"/>
                </a:solidFill>
                <a:latin typeface="Space Mono"/>
                <a:ea typeface="Space Mono"/>
                <a:cs typeface="Space Mono"/>
                <a:sym typeface="Space Mono"/>
              </a:rPr>
              <a:t>•Mars bases</a:t>
            </a:r>
          </a:p>
          <a:p>
            <a:pPr algn="l">
              <a:lnSpc>
                <a:spcPts val="2800"/>
              </a:lnSpc>
              <a:spcBef>
                <a:spcPct val="0"/>
              </a:spcBef>
            </a:pPr>
            <a:r>
              <a:rPr lang="en-US" sz="2000">
                <a:solidFill>
                  <a:srgbClr val="FFFFFF"/>
                </a:solidFill>
                <a:latin typeface="Space Mono"/>
                <a:ea typeface="Space Mono"/>
                <a:cs typeface="Space Mono"/>
                <a:sym typeface="Space Mono"/>
              </a:rPr>
              <a:t>•Scientific stations</a:t>
            </a:r>
          </a:p>
          <a:p>
            <a:pPr algn="l">
              <a:lnSpc>
                <a:spcPts val="2800"/>
              </a:lnSpc>
              <a:spcBef>
                <a:spcPct val="0"/>
              </a:spcBef>
            </a:pPr>
            <a:r>
              <a:rPr lang="en-US" sz="2000">
                <a:solidFill>
                  <a:srgbClr val="FFFFFF"/>
                </a:solidFill>
                <a:latin typeface="Space Mono"/>
                <a:ea typeface="Space Mono"/>
                <a:cs typeface="Space Mono"/>
                <a:sym typeface="Space Mono"/>
              </a:rPr>
              <a:t>•Commercial space hotels</a:t>
            </a:r>
          </a:p>
          <a:p>
            <a:pPr algn="l">
              <a:lnSpc>
                <a:spcPts val="2800"/>
              </a:lnSpc>
              <a:spcBef>
                <a:spcPct val="0"/>
              </a:spcBef>
            </a:pPr>
            <a:r>
              <a:rPr lang="en-US" sz="2000">
                <a:solidFill>
                  <a:srgbClr val="FFFFFF"/>
                </a:solidFill>
                <a:latin typeface="Space Mono"/>
                <a:ea typeface="Space Mono"/>
                <a:cs typeface="Space Mono"/>
                <a:sym typeface="Space Mono"/>
              </a:rPr>
              <a:t>  These require stable and safe underground conditions.</a:t>
            </a:r>
          </a:p>
          <a:p>
            <a:pPr algn="l">
              <a:lnSpc>
                <a:spcPts val="2800"/>
              </a:lnSpc>
              <a:spcBef>
                <a:spcPct val="0"/>
              </a:spcBef>
            </a:pPr>
            <a:r>
              <a:rPr lang="en-US" b="true" sz="2000">
                <a:solidFill>
                  <a:srgbClr val="32C0C9"/>
                </a:solidFill>
                <a:latin typeface="Space Mono Bold"/>
                <a:ea typeface="Space Mono Bold"/>
                <a:cs typeface="Space Mono Bold"/>
                <a:sym typeface="Space Mono Bold"/>
              </a:rPr>
              <a:t>LikiSanctum solves this problem by providing direct subsurface exploration.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TextBox 2" id="2"/>
          <p:cNvSpPr txBox="true"/>
          <p:nvPr/>
        </p:nvSpPr>
        <p:spPr>
          <a:xfrm rot="0">
            <a:off x="1028700" y="929975"/>
            <a:ext cx="13583429" cy="1075182"/>
          </a:xfrm>
          <a:prstGeom prst="rect">
            <a:avLst/>
          </a:prstGeom>
        </p:spPr>
        <p:txBody>
          <a:bodyPr anchor="t" rtlCol="false" tIns="0" lIns="0" bIns="0" rIns="0">
            <a:spAutoFit/>
          </a:bodyPr>
          <a:lstStyle/>
          <a:p>
            <a:pPr algn="l">
              <a:lnSpc>
                <a:spcPts val="8424"/>
              </a:lnSpc>
            </a:pPr>
            <a:r>
              <a:rPr lang="en-US" sz="7200" b="true">
                <a:solidFill>
                  <a:srgbClr val="FDC965"/>
                </a:solidFill>
                <a:latin typeface="Cosmic Octo Bold"/>
                <a:ea typeface="Cosmic Octo Bold"/>
                <a:cs typeface="Cosmic Octo Bold"/>
                <a:sym typeface="Cosmic Octo Bold"/>
              </a:rPr>
              <a:t>Target Customers</a:t>
            </a:r>
          </a:p>
        </p:txBody>
      </p:sp>
      <p:sp>
        <p:nvSpPr>
          <p:cNvPr name="Freeform 3" id="3"/>
          <p:cNvSpPr/>
          <p:nvPr/>
        </p:nvSpPr>
        <p:spPr>
          <a:xfrm flipH="false" flipV="false" rot="0">
            <a:off x="344813" y="2280426"/>
            <a:ext cx="8069691" cy="3890263"/>
          </a:xfrm>
          <a:custGeom>
            <a:avLst/>
            <a:gdLst/>
            <a:ahLst/>
            <a:cxnLst/>
            <a:rect r="r" b="b" t="t" l="l"/>
            <a:pathLst>
              <a:path h="3890263" w="8069691">
                <a:moveTo>
                  <a:pt x="0" y="0"/>
                </a:moveTo>
                <a:lnTo>
                  <a:pt x="8069691" y="0"/>
                </a:lnTo>
                <a:lnTo>
                  <a:pt x="8069691" y="3890264"/>
                </a:lnTo>
                <a:lnTo>
                  <a:pt x="0" y="3890264"/>
                </a:lnTo>
                <a:lnTo>
                  <a:pt x="0" y="0"/>
                </a:lnTo>
                <a:close/>
              </a:path>
            </a:pathLst>
          </a:custGeom>
          <a:blipFill>
            <a:blip r:embed="rId2"/>
            <a:stretch>
              <a:fillRect l="0" t="0" r="0" b="0"/>
            </a:stretch>
          </a:blipFill>
        </p:spPr>
      </p:sp>
      <p:sp>
        <p:nvSpPr>
          <p:cNvPr name="TextBox 4" id="4"/>
          <p:cNvSpPr txBox="true"/>
          <p:nvPr/>
        </p:nvSpPr>
        <p:spPr>
          <a:xfrm rot="0">
            <a:off x="1495324" y="2821450"/>
            <a:ext cx="5325738" cy="2267168"/>
          </a:xfrm>
          <a:prstGeom prst="rect">
            <a:avLst/>
          </a:prstGeom>
        </p:spPr>
        <p:txBody>
          <a:bodyPr anchor="t" rtlCol="false" tIns="0" lIns="0" bIns="0" rIns="0">
            <a:spAutoFit/>
          </a:bodyPr>
          <a:lstStyle/>
          <a:p>
            <a:pPr algn="l">
              <a:lnSpc>
                <a:spcPts val="2612"/>
              </a:lnSpc>
              <a:spcBef>
                <a:spcPct val="0"/>
              </a:spcBef>
            </a:pPr>
            <a:r>
              <a:rPr lang="en-US" b="true" sz="1866">
                <a:solidFill>
                  <a:srgbClr val="000000"/>
                </a:solidFill>
                <a:latin typeface="Space Mono Bold"/>
                <a:ea typeface="Space Mono Bold"/>
                <a:cs typeface="Space Mono Bold"/>
                <a:sym typeface="Space Mono Bold"/>
              </a:rPr>
              <a:t>Space agencies:</a:t>
            </a:r>
          </a:p>
          <a:p>
            <a:pPr algn="l">
              <a:lnSpc>
                <a:spcPts val="2612"/>
              </a:lnSpc>
              <a:spcBef>
                <a:spcPct val="0"/>
              </a:spcBef>
            </a:pPr>
            <a:r>
              <a:rPr lang="en-US" b="true" sz="1866">
                <a:solidFill>
                  <a:srgbClr val="000000"/>
                </a:solidFill>
                <a:latin typeface="Space Mono Bold"/>
                <a:ea typeface="Space Mono Bold"/>
                <a:cs typeface="Space Mono Bold"/>
                <a:sym typeface="Space Mono Bold"/>
              </a:rPr>
              <a:t>•NASA</a:t>
            </a:r>
          </a:p>
          <a:p>
            <a:pPr algn="l">
              <a:lnSpc>
                <a:spcPts val="2612"/>
              </a:lnSpc>
              <a:spcBef>
                <a:spcPct val="0"/>
              </a:spcBef>
            </a:pPr>
            <a:r>
              <a:rPr lang="en-US" b="true" sz="1866">
                <a:solidFill>
                  <a:srgbClr val="000000"/>
                </a:solidFill>
                <a:latin typeface="Space Mono Bold"/>
                <a:ea typeface="Space Mono Bold"/>
                <a:cs typeface="Space Mono Bold"/>
                <a:sym typeface="Space Mono Bold"/>
              </a:rPr>
              <a:t>•ESA</a:t>
            </a:r>
          </a:p>
          <a:p>
            <a:pPr algn="l">
              <a:lnSpc>
                <a:spcPts val="2612"/>
              </a:lnSpc>
              <a:spcBef>
                <a:spcPct val="0"/>
              </a:spcBef>
            </a:pPr>
            <a:r>
              <a:rPr lang="en-US" b="true" sz="1866">
                <a:solidFill>
                  <a:srgbClr val="000000"/>
                </a:solidFill>
                <a:latin typeface="Space Mono Bold"/>
                <a:ea typeface="Space Mono Bold"/>
                <a:cs typeface="Space Mono Bold"/>
                <a:sym typeface="Space Mono Bold"/>
              </a:rPr>
              <a:t>•Roscosmos</a:t>
            </a:r>
          </a:p>
          <a:p>
            <a:pPr algn="l">
              <a:lnSpc>
                <a:spcPts val="2612"/>
              </a:lnSpc>
              <a:spcBef>
                <a:spcPct val="0"/>
              </a:spcBef>
            </a:pPr>
            <a:r>
              <a:rPr lang="en-US" b="true" sz="1866">
                <a:solidFill>
                  <a:srgbClr val="000000"/>
                </a:solidFill>
                <a:latin typeface="Space Mono Bold"/>
                <a:ea typeface="Space Mono Bold"/>
                <a:cs typeface="Space Mono Bold"/>
                <a:sym typeface="Space Mono Bold"/>
              </a:rPr>
              <a:t>•CNSA</a:t>
            </a:r>
          </a:p>
          <a:p>
            <a:pPr algn="l">
              <a:lnSpc>
                <a:spcPts val="2612"/>
              </a:lnSpc>
              <a:spcBef>
                <a:spcPct val="0"/>
              </a:spcBef>
            </a:pPr>
            <a:r>
              <a:rPr lang="en-US" b="true" sz="1866" i="true">
                <a:solidFill>
                  <a:srgbClr val="000000"/>
                </a:solidFill>
                <a:latin typeface="Space Mono Bold Italics"/>
                <a:ea typeface="Space Mono Bold Italics"/>
                <a:cs typeface="Space Mono Bold Italics"/>
                <a:sym typeface="Space Mono Bold Italics"/>
              </a:rPr>
              <a:t>These agencies require subsurface exploration systems for missions.</a:t>
            </a:r>
          </a:p>
        </p:txBody>
      </p:sp>
      <p:sp>
        <p:nvSpPr>
          <p:cNvPr name="TextBox 5" id="5"/>
          <p:cNvSpPr txBox="true"/>
          <p:nvPr/>
        </p:nvSpPr>
        <p:spPr>
          <a:xfrm rot="0">
            <a:off x="3334451" y="2380110"/>
            <a:ext cx="4485963" cy="589915"/>
          </a:xfrm>
          <a:prstGeom prst="rect">
            <a:avLst/>
          </a:prstGeom>
        </p:spPr>
        <p:txBody>
          <a:bodyPr anchor="t" rtlCol="false" tIns="0" lIns="0" bIns="0" rIns="0">
            <a:spAutoFit/>
          </a:bodyPr>
          <a:lstStyle/>
          <a:p>
            <a:pPr algn="ctr">
              <a:lnSpc>
                <a:spcPts val="4759"/>
              </a:lnSpc>
            </a:pPr>
            <a:r>
              <a:rPr lang="en-US" sz="3399">
                <a:solidFill>
                  <a:srgbClr val="252627"/>
                </a:solidFill>
                <a:latin typeface="Extenda 80 Peta"/>
                <a:ea typeface="Extenda 80 Peta"/>
                <a:cs typeface="Extenda 80 Peta"/>
                <a:sym typeface="Extenda 80 Peta"/>
              </a:rPr>
              <a:t>Primary customers</a:t>
            </a:r>
          </a:p>
        </p:txBody>
      </p:sp>
      <p:sp>
        <p:nvSpPr>
          <p:cNvPr name="Freeform 6" id="6"/>
          <p:cNvSpPr/>
          <p:nvPr/>
        </p:nvSpPr>
        <p:spPr>
          <a:xfrm flipH="false" flipV="false" rot="0">
            <a:off x="344813" y="6446915"/>
            <a:ext cx="8069691" cy="3890263"/>
          </a:xfrm>
          <a:custGeom>
            <a:avLst/>
            <a:gdLst/>
            <a:ahLst/>
            <a:cxnLst/>
            <a:rect r="r" b="b" t="t" l="l"/>
            <a:pathLst>
              <a:path h="3890263" w="8069691">
                <a:moveTo>
                  <a:pt x="0" y="0"/>
                </a:moveTo>
                <a:lnTo>
                  <a:pt x="8069691" y="0"/>
                </a:lnTo>
                <a:lnTo>
                  <a:pt x="8069691" y="3890263"/>
                </a:lnTo>
                <a:lnTo>
                  <a:pt x="0" y="3890263"/>
                </a:lnTo>
                <a:lnTo>
                  <a:pt x="0" y="0"/>
                </a:lnTo>
                <a:close/>
              </a:path>
            </a:pathLst>
          </a:custGeom>
          <a:blipFill>
            <a:blip r:embed="rId2"/>
            <a:stretch>
              <a:fillRect l="0" t="0" r="0" b="0"/>
            </a:stretch>
          </a:blipFill>
        </p:spPr>
      </p:sp>
      <p:sp>
        <p:nvSpPr>
          <p:cNvPr name="TextBox 7" id="7"/>
          <p:cNvSpPr txBox="true"/>
          <p:nvPr/>
        </p:nvSpPr>
        <p:spPr>
          <a:xfrm rot="0">
            <a:off x="3334451" y="6738763"/>
            <a:ext cx="4485963" cy="589915"/>
          </a:xfrm>
          <a:prstGeom prst="rect">
            <a:avLst/>
          </a:prstGeom>
        </p:spPr>
        <p:txBody>
          <a:bodyPr anchor="t" rtlCol="false" tIns="0" lIns="0" bIns="0" rIns="0">
            <a:spAutoFit/>
          </a:bodyPr>
          <a:lstStyle/>
          <a:p>
            <a:pPr algn="ctr">
              <a:lnSpc>
                <a:spcPts val="4759"/>
              </a:lnSpc>
            </a:pPr>
            <a:r>
              <a:rPr lang="en-US" sz="3399">
                <a:solidFill>
                  <a:srgbClr val="252627"/>
                </a:solidFill>
                <a:latin typeface="Extenda 80 Peta"/>
                <a:ea typeface="Extenda 80 Peta"/>
                <a:cs typeface="Extenda 80 Peta"/>
                <a:sym typeface="Extenda 80 Peta"/>
              </a:rPr>
              <a:t>Second</a:t>
            </a:r>
            <a:r>
              <a:rPr lang="en-US" sz="3399">
                <a:solidFill>
                  <a:srgbClr val="252627"/>
                </a:solidFill>
                <a:latin typeface="Extenda 80 Peta"/>
                <a:ea typeface="Extenda 80 Peta"/>
                <a:cs typeface="Extenda 80 Peta"/>
                <a:sym typeface="Extenda 80 Peta"/>
              </a:rPr>
              <a:t>ary customers</a:t>
            </a:r>
          </a:p>
        </p:txBody>
      </p:sp>
      <p:sp>
        <p:nvSpPr>
          <p:cNvPr name="TextBox 8" id="8"/>
          <p:cNvSpPr txBox="true"/>
          <p:nvPr/>
        </p:nvSpPr>
        <p:spPr>
          <a:xfrm rot="0">
            <a:off x="812100" y="7290578"/>
            <a:ext cx="7135118" cy="1878330"/>
          </a:xfrm>
          <a:prstGeom prst="rect">
            <a:avLst/>
          </a:prstGeom>
        </p:spPr>
        <p:txBody>
          <a:bodyPr anchor="t" rtlCol="false" tIns="0" lIns="0" bIns="0" rIns="0">
            <a:spAutoFit/>
          </a:bodyPr>
          <a:lstStyle/>
          <a:p>
            <a:pPr algn="l">
              <a:lnSpc>
                <a:spcPts val="2520"/>
              </a:lnSpc>
              <a:spcBef>
                <a:spcPct val="0"/>
              </a:spcBef>
            </a:pPr>
            <a:r>
              <a:rPr lang="en-US" b="true" sz="1800">
                <a:solidFill>
                  <a:srgbClr val="000000"/>
                </a:solidFill>
                <a:latin typeface="Space Mono Bold"/>
                <a:ea typeface="Space Mono Bold"/>
                <a:cs typeface="Space Mono Bold"/>
                <a:sym typeface="Space Mono Bold"/>
              </a:rPr>
              <a:t>Private space companies:</a:t>
            </a:r>
          </a:p>
          <a:p>
            <a:pPr algn="l" marL="388620" indent="-194310" lvl="1">
              <a:lnSpc>
                <a:spcPts val="2520"/>
              </a:lnSpc>
              <a:spcBef>
                <a:spcPct val="0"/>
              </a:spcBef>
              <a:buFont typeface="Arial"/>
              <a:buChar char="•"/>
            </a:pPr>
            <a:r>
              <a:rPr lang="en-US" b="true" sz="1800">
                <a:solidFill>
                  <a:srgbClr val="000000"/>
                </a:solidFill>
                <a:latin typeface="Space Mono Bold"/>
                <a:ea typeface="Space Mono Bold"/>
                <a:cs typeface="Space Mono Bold"/>
                <a:sym typeface="Space Mono Bold"/>
              </a:rPr>
              <a:t>SpaceX</a:t>
            </a:r>
          </a:p>
          <a:p>
            <a:pPr algn="l" marL="388620" indent="-194310" lvl="1">
              <a:lnSpc>
                <a:spcPts val="2520"/>
              </a:lnSpc>
              <a:spcBef>
                <a:spcPct val="0"/>
              </a:spcBef>
              <a:buFont typeface="Arial"/>
              <a:buChar char="•"/>
            </a:pPr>
            <a:r>
              <a:rPr lang="en-US" b="true" sz="1800">
                <a:solidFill>
                  <a:srgbClr val="000000"/>
                </a:solidFill>
                <a:latin typeface="Space Mono Bold"/>
                <a:ea typeface="Space Mono Bold"/>
                <a:cs typeface="Space Mono Bold"/>
                <a:sym typeface="Space Mono Bold"/>
              </a:rPr>
              <a:t>Blue Origin</a:t>
            </a:r>
          </a:p>
          <a:p>
            <a:pPr algn="l" marL="388620" indent="-194310" lvl="1">
              <a:lnSpc>
                <a:spcPts val="2520"/>
              </a:lnSpc>
              <a:spcBef>
                <a:spcPct val="0"/>
              </a:spcBef>
              <a:buFont typeface="Arial"/>
              <a:buChar char="•"/>
            </a:pPr>
            <a:r>
              <a:rPr lang="en-US" b="true" sz="1800">
                <a:solidFill>
                  <a:srgbClr val="000000"/>
                </a:solidFill>
                <a:latin typeface="Space Mono Bold"/>
                <a:ea typeface="Space Mono Bold"/>
                <a:cs typeface="Space Mono Bold"/>
                <a:sym typeface="Space Mono Bold"/>
              </a:rPr>
              <a:t>Axiom Space</a:t>
            </a:r>
          </a:p>
          <a:p>
            <a:pPr algn="l">
              <a:lnSpc>
                <a:spcPts val="2520"/>
              </a:lnSpc>
              <a:spcBef>
                <a:spcPct val="0"/>
              </a:spcBef>
            </a:pPr>
            <a:r>
              <a:rPr lang="en-US" b="true" sz="1800" i="true">
                <a:solidFill>
                  <a:srgbClr val="000000"/>
                </a:solidFill>
                <a:latin typeface="Space Mono Bold Italics"/>
                <a:ea typeface="Space Mono Bold Italics"/>
                <a:cs typeface="Space Mono Bold Italics"/>
                <a:sym typeface="Space Mono Bold Italics"/>
              </a:rPr>
              <a:t>These companies plan future Moon and Mars missions.</a:t>
            </a:r>
          </a:p>
          <a:p>
            <a:pPr algn="l">
              <a:lnSpc>
                <a:spcPts val="2520"/>
              </a:lnSpc>
              <a:spcBef>
                <a:spcPct val="0"/>
              </a:spcBef>
            </a:pPr>
          </a:p>
        </p:txBody>
      </p:sp>
      <p:sp>
        <p:nvSpPr>
          <p:cNvPr name="Freeform 9" id="9"/>
          <p:cNvSpPr/>
          <p:nvPr/>
        </p:nvSpPr>
        <p:spPr>
          <a:xfrm flipH="false" flipV="false" rot="0">
            <a:off x="9144000" y="2280426"/>
            <a:ext cx="8069691" cy="3890263"/>
          </a:xfrm>
          <a:custGeom>
            <a:avLst/>
            <a:gdLst/>
            <a:ahLst/>
            <a:cxnLst/>
            <a:rect r="r" b="b" t="t" l="l"/>
            <a:pathLst>
              <a:path h="3890263" w="8069691">
                <a:moveTo>
                  <a:pt x="0" y="0"/>
                </a:moveTo>
                <a:lnTo>
                  <a:pt x="8069691" y="0"/>
                </a:lnTo>
                <a:lnTo>
                  <a:pt x="8069691" y="3890264"/>
                </a:lnTo>
                <a:lnTo>
                  <a:pt x="0" y="3890264"/>
                </a:lnTo>
                <a:lnTo>
                  <a:pt x="0" y="0"/>
                </a:lnTo>
                <a:close/>
              </a:path>
            </a:pathLst>
          </a:custGeom>
          <a:blipFill>
            <a:blip r:embed="rId2"/>
            <a:stretch>
              <a:fillRect l="0" t="0" r="0" b="0"/>
            </a:stretch>
          </a:blipFill>
        </p:spPr>
      </p:sp>
      <p:sp>
        <p:nvSpPr>
          <p:cNvPr name="Freeform 10" id="10"/>
          <p:cNvSpPr/>
          <p:nvPr/>
        </p:nvSpPr>
        <p:spPr>
          <a:xfrm flipH="false" flipV="false" rot="-361063">
            <a:off x="7576717" y="6227629"/>
            <a:ext cx="8265406" cy="8561155"/>
          </a:xfrm>
          <a:custGeom>
            <a:avLst/>
            <a:gdLst/>
            <a:ahLst/>
            <a:cxnLst/>
            <a:rect r="r" b="b" t="t" l="l"/>
            <a:pathLst>
              <a:path h="8561155" w="8265406">
                <a:moveTo>
                  <a:pt x="0" y="0"/>
                </a:moveTo>
                <a:lnTo>
                  <a:pt x="8265406" y="0"/>
                </a:lnTo>
                <a:lnTo>
                  <a:pt x="8265406" y="8561155"/>
                </a:lnTo>
                <a:lnTo>
                  <a:pt x="0" y="8561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2067608" y="2505345"/>
            <a:ext cx="4367384" cy="641736"/>
          </a:xfrm>
          <a:prstGeom prst="rect">
            <a:avLst/>
          </a:prstGeom>
        </p:spPr>
        <p:txBody>
          <a:bodyPr anchor="t" rtlCol="false" tIns="0" lIns="0" bIns="0" rIns="0">
            <a:spAutoFit/>
          </a:bodyPr>
          <a:lstStyle/>
          <a:p>
            <a:pPr algn="ctr">
              <a:lnSpc>
                <a:spcPts val="5151"/>
              </a:lnSpc>
            </a:pPr>
            <a:r>
              <a:rPr lang="en-US" sz="3679">
                <a:solidFill>
                  <a:srgbClr val="252627"/>
                </a:solidFill>
                <a:latin typeface="Extenda 80 Peta"/>
                <a:ea typeface="Extenda 80 Peta"/>
                <a:cs typeface="Extenda 80 Peta"/>
                <a:sym typeface="Extenda 80 Peta"/>
              </a:rPr>
              <a:t>Futu</a:t>
            </a:r>
            <a:r>
              <a:rPr lang="en-US" sz="3679">
                <a:solidFill>
                  <a:srgbClr val="252627"/>
                </a:solidFill>
                <a:latin typeface="Extenda 80 Peta"/>
                <a:ea typeface="Extenda 80 Peta"/>
                <a:cs typeface="Extenda 80 Peta"/>
                <a:sym typeface="Extenda 80 Peta"/>
              </a:rPr>
              <a:t>re customers</a:t>
            </a:r>
          </a:p>
        </p:txBody>
      </p:sp>
      <p:sp>
        <p:nvSpPr>
          <p:cNvPr name="TextBox 12" id="12"/>
          <p:cNvSpPr txBox="true"/>
          <p:nvPr/>
        </p:nvSpPr>
        <p:spPr>
          <a:xfrm rot="0">
            <a:off x="9879954" y="3267669"/>
            <a:ext cx="4603738" cy="1249680"/>
          </a:xfrm>
          <a:prstGeom prst="rect">
            <a:avLst/>
          </a:prstGeom>
        </p:spPr>
        <p:txBody>
          <a:bodyPr anchor="t" rtlCol="false" tIns="0" lIns="0" bIns="0" rIns="0">
            <a:spAutoFit/>
          </a:bodyPr>
          <a:lstStyle/>
          <a:p>
            <a:pPr algn="l">
              <a:lnSpc>
                <a:spcPts val="2520"/>
              </a:lnSpc>
              <a:spcBef>
                <a:spcPct val="0"/>
              </a:spcBef>
            </a:pPr>
            <a:r>
              <a:rPr lang="en-US" b="true" sz="1800">
                <a:solidFill>
                  <a:srgbClr val="252627"/>
                </a:solidFill>
                <a:latin typeface="Space Mono Bold"/>
                <a:ea typeface="Space Mono Bold"/>
                <a:cs typeface="Space Mono Bold"/>
                <a:sym typeface="Space Mono Bold"/>
              </a:rPr>
              <a:t>Companies developing:</a:t>
            </a:r>
          </a:p>
          <a:p>
            <a:pPr algn="l">
              <a:lnSpc>
                <a:spcPts val="2520"/>
              </a:lnSpc>
              <a:spcBef>
                <a:spcPct val="0"/>
              </a:spcBef>
            </a:pPr>
            <a:r>
              <a:rPr lang="en-US" b="true" sz="1800">
                <a:solidFill>
                  <a:srgbClr val="252627"/>
                </a:solidFill>
                <a:latin typeface="Space Mono Bold"/>
                <a:ea typeface="Space Mono Bold"/>
                <a:cs typeface="Space Mono Bold"/>
                <a:sym typeface="Space Mono Bold"/>
              </a:rPr>
              <a:t>•Space hotels</a:t>
            </a:r>
          </a:p>
          <a:p>
            <a:pPr algn="l">
              <a:lnSpc>
                <a:spcPts val="2520"/>
              </a:lnSpc>
              <a:spcBef>
                <a:spcPct val="0"/>
              </a:spcBef>
            </a:pPr>
            <a:r>
              <a:rPr lang="en-US" b="true" sz="1800">
                <a:solidFill>
                  <a:srgbClr val="252627"/>
                </a:solidFill>
                <a:latin typeface="Space Mono Bold"/>
                <a:ea typeface="Space Mono Bold"/>
                <a:cs typeface="Space Mono Bold"/>
                <a:sym typeface="Space Mono Bold"/>
              </a:rPr>
              <a:t>•Commercial lunar infrastructure</a:t>
            </a:r>
          </a:p>
          <a:p>
            <a:pPr algn="l">
              <a:lnSpc>
                <a:spcPts val="2520"/>
              </a:lnSpc>
              <a:spcBef>
                <a:spcPct val="0"/>
              </a:spcBef>
            </a:pPr>
            <a:r>
              <a:rPr lang="en-US" b="true" sz="1800">
                <a:solidFill>
                  <a:srgbClr val="252627"/>
                </a:solidFill>
                <a:latin typeface="Space Mono Bold"/>
                <a:ea typeface="Space Mono Bold"/>
                <a:cs typeface="Space Mono Bold"/>
                <a:sym typeface="Space Mono Bold"/>
              </a:rPr>
              <a:t>•Resource extraction missions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TextBox 2" id="2"/>
          <p:cNvSpPr txBox="true"/>
          <p:nvPr/>
        </p:nvSpPr>
        <p:spPr>
          <a:xfrm rot="0">
            <a:off x="3103670" y="8735168"/>
            <a:ext cx="12244748" cy="1055788"/>
          </a:xfrm>
          <a:prstGeom prst="rect">
            <a:avLst/>
          </a:prstGeom>
        </p:spPr>
        <p:txBody>
          <a:bodyPr anchor="t" rtlCol="false" tIns="0" lIns="0" bIns="0" rIns="0">
            <a:spAutoFit/>
          </a:bodyPr>
          <a:lstStyle/>
          <a:p>
            <a:pPr algn="l">
              <a:lnSpc>
                <a:spcPts val="8190"/>
              </a:lnSpc>
            </a:pPr>
            <a:r>
              <a:rPr lang="en-US" sz="7000" b="true">
                <a:solidFill>
                  <a:srgbClr val="FDC965"/>
                </a:solidFill>
                <a:latin typeface="Cosmic Octo Bold"/>
                <a:ea typeface="Cosmic Octo Bold"/>
                <a:cs typeface="Cosmic Octo Bold"/>
                <a:sym typeface="Cosmic Octo Bold"/>
              </a:rPr>
              <a:t>Revenue Streams</a:t>
            </a:r>
          </a:p>
        </p:txBody>
      </p:sp>
      <p:sp>
        <p:nvSpPr>
          <p:cNvPr name="Freeform 3" id="3"/>
          <p:cNvSpPr/>
          <p:nvPr/>
        </p:nvSpPr>
        <p:spPr>
          <a:xfrm flipH="false" flipV="false" rot="6903033">
            <a:off x="15222287" y="4683826"/>
            <a:ext cx="2277024" cy="919348"/>
          </a:xfrm>
          <a:custGeom>
            <a:avLst/>
            <a:gdLst/>
            <a:ahLst/>
            <a:cxnLst/>
            <a:rect r="r" b="b" t="t" l="l"/>
            <a:pathLst>
              <a:path h="919348" w="2277024">
                <a:moveTo>
                  <a:pt x="0" y="0"/>
                </a:moveTo>
                <a:lnTo>
                  <a:pt x="2277024" y="0"/>
                </a:lnTo>
                <a:lnTo>
                  <a:pt x="2277024" y="919348"/>
                </a:lnTo>
                <a:lnTo>
                  <a:pt x="0" y="9193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755818" y="-2885911"/>
            <a:ext cx="17479563" cy="13794508"/>
            <a:chOff x="0" y="0"/>
            <a:chExt cx="23306084" cy="18392678"/>
          </a:xfrm>
        </p:grpSpPr>
        <p:sp>
          <p:nvSpPr>
            <p:cNvPr name="Freeform 5" id="5"/>
            <p:cNvSpPr/>
            <p:nvPr/>
          </p:nvSpPr>
          <p:spPr>
            <a:xfrm flipH="false" flipV="false" rot="-1581508">
              <a:off x="2587697" y="1944705"/>
              <a:ext cx="12156376" cy="14503269"/>
            </a:xfrm>
            <a:custGeom>
              <a:avLst/>
              <a:gdLst/>
              <a:ahLst/>
              <a:cxnLst/>
              <a:rect r="r" b="b" t="t" l="l"/>
              <a:pathLst>
                <a:path h="14503269" w="12156376">
                  <a:moveTo>
                    <a:pt x="0" y="0"/>
                  </a:moveTo>
                  <a:lnTo>
                    <a:pt x="12156376" y="0"/>
                  </a:lnTo>
                  <a:lnTo>
                    <a:pt x="12156376" y="14503268"/>
                  </a:lnTo>
                  <a:lnTo>
                    <a:pt x="0" y="14503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705116">
              <a:off x="14828667" y="8935214"/>
              <a:ext cx="2633489" cy="1063271"/>
            </a:xfrm>
            <a:custGeom>
              <a:avLst/>
              <a:gdLst/>
              <a:ahLst/>
              <a:cxnLst/>
              <a:rect r="r" b="b" t="t" l="l"/>
              <a:pathLst>
                <a:path h="1063271" w="2633489">
                  <a:moveTo>
                    <a:pt x="0" y="0"/>
                  </a:moveTo>
                  <a:lnTo>
                    <a:pt x="2633489" y="0"/>
                  </a:lnTo>
                  <a:lnTo>
                    <a:pt x="2633489" y="1063271"/>
                  </a:lnTo>
                  <a:lnTo>
                    <a:pt x="0" y="1063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53886">
              <a:off x="15558145" y="3499540"/>
              <a:ext cx="6875027" cy="5775023"/>
            </a:xfrm>
            <a:custGeom>
              <a:avLst/>
              <a:gdLst/>
              <a:ahLst/>
              <a:cxnLst/>
              <a:rect r="r" b="b" t="t" l="l"/>
              <a:pathLst>
                <a:path h="5775023" w="6875027">
                  <a:moveTo>
                    <a:pt x="0" y="0"/>
                  </a:moveTo>
                  <a:lnTo>
                    <a:pt x="6875027" y="0"/>
                  </a:lnTo>
                  <a:lnTo>
                    <a:pt x="6875027" y="5775023"/>
                  </a:lnTo>
                  <a:lnTo>
                    <a:pt x="0" y="5775023"/>
                  </a:lnTo>
                  <a:lnTo>
                    <a:pt x="0" y="0"/>
                  </a:lnTo>
                  <a:close/>
                </a:path>
              </a:pathLst>
            </a:custGeom>
            <a:blipFill>
              <a:blip r:embed="rId6"/>
              <a:stretch>
                <a:fillRect l="0" t="0" r="0" b="0"/>
              </a:stretch>
            </a:blipFill>
          </p:spPr>
        </p:sp>
        <p:sp>
          <p:nvSpPr>
            <p:cNvPr name="TextBox 8" id="8"/>
            <p:cNvSpPr txBox="true"/>
            <p:nvPr/>
          </p:nvSpPr>
          <p:spPr>
            <a:xfrm rot="-787158">
              <a:off x="17112870" y="4618625"/>
              <a:ext cx="4313368" cy="3545695"/>
            </a:xfrm>
            <a:prstGeom prst="rect">
              <a:avLst/>
            </a:prstGeom>
          </p:spPr>
          <p:txBody>
            <a:bodyPr anchor="t" rtlCol="false" tIns="0" lIns="0" bIns="0" rIns="0">
              <a:spAutoFit/>
            </a:bodyPr>
            <a:lstStyle/>
            <a:p>
              <a:pPr algn="l">
                <a:lnSpc>
                  <a:spcPts val="2378"/>
                </a:lnSpc>
                <a:spcBef>
                  <a:spcPct val="0"/>
                </a:spcBef>
              </a:pPr>
              <a:r>
                <a:rPr lang="en-US" sz="1698" u="sng">
                  <a:solidFill>
                    <a:srgbClr val="000000"/>
                  </a:solidFill>
                  <a:latin typeface="Intro"/>
                  <a:ea typeface="Intro"/>
                  <a:cs typeface="Intro"/>
                  <a:sym typeface="Intro"/>
                </a:rPr>
                <a:t>Revenue Stream 1:</a:t>
              </a:r>
              <a:r>
                <a:rPr lang="en-US" sz="1698">
                  <a:solidFill>
                    <a:srgbClr val="000000"/>
                  </a:solidFill>
                  <a:latin typeface="Intro"/>
                  <a:ea typeface="Intro"/>
                  <a:cs typeface="Intro"/>
                  <a:sym typeface="Intro"/>
                </a:rPr>
                <a:t> Rover sales</a:t>
              </a:r>
            </a:p>
            <a:p>
              <a:pPr algn="l">
                <a:lnSpc>
                  <a:spcPts val="2378"/>
                </a:lnSpc>
                <a:spcBef>
                  <a:spcPct val="0"/>
                </a:spcBef>
              </a:pPr>
            </a:p>
            <a:p>
              <a:pPr algn="l">
                <a:lnSpc>
                  <a:spcPts val="2378"/>
                </a:lnSpc>
                <a:spcBef>
                  <a:spcPct val="0"/>
                </a:spcBef>
              </a:pPr>
              <a:r>
                <a:rPr lang="en-US" sz="1698">
                  <a:solidFill>
                    <a:srgbClr val="000000"/>
                  </a:solidFill>
                  <a:latin typeface="Intro"/>
                  <a:ea typeface="Intro"/>
                  <a:cs typeface="Intro"/>
                  <a:sym typeface="Intro"/>
                </a:rPr>
                <a:t>-Sell rover units to space agencies and companies. </a:t>
              </a:r>
            </a:p>
            <a:p>
              <a:pPr algn="l">
                <a:lnSpc>
                  <a:spcPts val="2378"/>
                </a:lnSpc>
                <a:spcBef>
                  <a:spcPct val="0"/>
                </a:spcBef>
              </a:pPr>
              <a:r>
                <a:rPr lang="en-US" sz="1698">
                  <a:solidFill>
                    <a:srgbClr val="000000"/>
                  </a:solidFill>
                  <a:latin typeface="Intro"/>
                  <a:ea typeface="Intro"/>
                  <a:cs typeface="Intro"/>
                  <a:sym typeface="Intro"/>
                </a:rPr>
                <a:t>•</a:t>
              </a:r>
              <a:r>
                <a:rPr lang="en-US" sz="1698">
                  <a:solidFill>
                    <a:srgbClr val="000000"/>
                  </a:solidFill>
                  <a:latin typeface="Intro"/>
                  <a:ea typeface="Intro"/>
                  <a:cs typeface="Intro"/>
                  <a:sym typeface="Intro"/>
                </a:rPr>
                <a:t>Estimated price per rover:</a:t>
              </a:r>
            </a:p>
            <a:p>
              <a:pPr algn="ctr">
                <a:lnSpc>
                  <a:spcPts val="2378"/>
                </a:lnSpc>
                <a:spcBef>
                  <a:spcPct val="0"/>
                </a:spcBef>
              </a:pPr>
              <a:r>
                <a:rPr lang="en-US" sz="1698">
                  <a:solidFill>
                    <a:srgbClr val="000000"/>
                  </a:solidFill>
                  <a:latin typeface="Intro"/>
                  <a:ea typeface="Intro"/>
                  <a:cs typeface="Intro"/>
                  <a:sym typeface="Intro"/>
                </a:rPr>
                <a:t>$50 million – $150 million</a:t>
              </a:r>
            </a:p>
          </p:txBody>
        </p:sp>
        <p:sp>
          <p:nvSpPr>
            <p:cNvPr name="Freeform 9" id="9"/>
            <p:cNvSpPr/>
            <p:nvPr/>
          </p:nvSpPr>
          <p:spPr>
            <a:xfrm flipH="false" flipV="false" rot="737332">
              <a:off x="16365849" y="8744608"/>
              <a:ext cx="6438446" cy="5408294"/>
            </a:xfrm>
            <a:custGeom>
              <a:avLst/>
              <a:gdLst/>
              <a:ahLst/>
              <a:cxnLst/>
              <a:rect r="r" b="b" t="t" l="l"/>
              <a:pathLst>
                <a:path h="5408294" w="6438446">
                  <a:moveTo>
                    <a:pt x="0" y="0"/>
                  </a:moveTo>
                  <a:lnTo>
                    <a:pt x="6438445" y="0"/>
                  </a:lnTo>
                  <a:lnTo>
                    <a:pt x="6438445" y="5408294"/>
                  </a:lnTo>
                  <a:lnTo>
                    <a:pt x="0" y="5408294"/>
                  </a:lnTo>
                  <a:lnTo>
                    <a:pt x="0" y="0"/>
                  </a:lnTo>
                  <a:close/>
                </a:path>
              </a:pathLst>
            </a:custGeom>
            <a:blipFill>
              <a:blip r:embed="rId6"/>
              <a:stretch>
                <a:fillRect l="0" t="0" r="0" b="0"/>
              </a:stretch>
            </a:blipFill>
          </p:spPr>
        </p:sp>
        <p:sp>
          <p:nvSpPr>
            <p:cNvPr name="TextBox 10" id="10"/>
            <p:cNvSpPr txBox="true"/>
            <p:nvPr/>
          </p:nvSpPr>
          <p:spPr>
            <a:xfrm rot="704344">
              <a:off x="17541073" y="10174808"/>
              <a:ext cx="4316797" cy="2501265"/>
            </a:xfrm>
            <a:prstGeom prst="rect">
              <a:avLst/>
            </a:prstGeom>
          </p:spPr>
          <p:txBody>
            <a:bodyPr anchor="t" rtlCol="false" tIns="0" lIns="0" bIns="0" rIns="0">
              <a:spAutoFit/>
            </a:bodyPr>
            <a:lstStyle/>
            <a:p>
              <a:pPr algn="l">
                <a:lnSpc>
                  <a:spcPts val="2520"/>
                </a:lnSpc>
                <a:spcBef>
                  <a:spcPct val="0"/>
                </a:spcBef>
              </a:pPr>
              <a:r>
                <a:rPr lang="en-US" sz="1800" u="sng">
                  <a:solidFill>
                    <a:srgbClr val="252627"/>
                  </a:solidFill>
                  <a:latin typeface="Intro"/>
                  <a:ea typeface="Intro"/>
                  <a:cs typeface="Intro"/>
                  <a:sym typeface="Intro"/>
                </a:rPr>
                <a:t>Revenue Stream 4: </a:t>
              </a:r>
              <a:r>
                <a:rPr lang="en-US" sz="1800">
                  <a:solidFill>
                    <a:srgbClr val="252627"/>
                  </a:solidFill>
                  <a:latin typeface="Intro"/>
                  <a:ea typeface="Intro"/>
                  <a:cs typeface="Intro"/>
                  <a:sym typeface="Intro"/>
                </a:rPr>
                <a:t>Data collection contracts</a:t>
              </a:r>
            </a:p>
            <a:p>
              <a:pPr algn="l">
                <a:lnSpc>
                  <a:spcPts val="2520"/>
                </a:lnSpc>
                <a:spcBef>
                  <a:spcPct val="0"/>
                </a:spcBef>
              </a:pPr>
            </a:p>
            <a:p>
              <a:pPr algn="l">
                <a:lnSpc>
                  <a:spcPts val="2520"/>
                </a:lnSpc>
                <a:spcBef>
                  <a:spcPct val="0"/>
                </a:spcBef>
              </a:pPr>
              <a:r>
                <a:rPr lang="en-US" sz="1800">
                  <a:solidFill>
                    <a:srgbClr val="252627"/>
                  </a:solidFill>
                  <a:latin typeface="Intro"/>
                  <a:ea typeface="Intro"/>
                  <a:cs typeface="Intro"/>
                  <a:sym typeface="Intro"/>
                </a:rPr>
                <a:t>Provide subsurface exploration services as part of missions.</a:t>
              </a:r>
            </a:p>
          </p:txBody>
        </p:sp>
      </p:grpSp>
      <p:grpSp>
        <p:nvGrpSpPr>
          <p:cNvPr name="Group 11" id="11"/>
          <p:cNvGrpSpPr/>
          <p:nvPr/>
        </p:nvGrpSpPr>
        <p:grpSpPr>
          <a:xfrm rot="-376565">
            <a:off x="10850633" y="-319902"/>
            <a:ext cx="6672435" cy="5672843"/>
            <a:chOff x="0" y="0"/>
            <a:chExt cx="8896580" cy="7563791"/>
          </a:xfrm>
        </p:grpSpPr>
        <p:sp>
          <p:nvSpPr>
            <p:cNvPr name="Freeform 12" id="12"/>
            <p:cNvSpPr/>
            <p:nvPr/>
          </p:nvSpPr>
          <p:spPr>
            <a:xfrm flipH="false" flipV="false" rot="1392545">
              <a:off x="1599091" y="1057628"/>
              <a:ext cx="6486351" cy="5448534"/>
            </a:xfrm>
            <a:custGeom>
              <a:avLst/>
              <a:gdLst/>
              <a:ahLst/>
              <a:cxnLst/>
              <a:rect r="r" b="b" t="t" l="l"/>
              <a:pathLst>
                <a:path h="5448534" w="6486351">
                  <a:moveTo>
                    <a:pt x="0" y="0"/>
                  </a:moveTo>
                  <a:lnTo>
                    <a:pt x="6486350" y="0"/>
                  </a:lnTo>
                  <a:lnTo>
                    <a:pt x="6486350" y="5448535"/>
                  </a:lnTo>
                  <a:lnTo>
                    <a:pt x="0" y="5448535"/>
                  </a:lnTo>
                  <a:lnTo>
                    <a:pt x="0" y="0"/>
                  </a:lnTo>
                  <a:close/>
                </a:path>
              </a:pathLst>
            </a:custGeom>
            <a:blipFill>
              <a:blip r:embed="rId6"/>
              <a:stretch>
                <a:fillRect l="0" t="0" r="0" b="0"/>
              </a:stretch>
            </a:blipFill>
          </p:spPr>
        </p:sp>
        <p:sp>
          <p:nvSpPr>
            <p:cNvPr name="Freeform 13" id="13"/>
            <p:cNvSpPr/>
            <p:nvPr/>
          </p:nvSpPr>
          <p:spPr>
            <a:xfrm flipH="false" flipV="false" rot="1358526">
              <a:off x="106644" y="601185"/>
              <a:ext cx="2721865" cy="1098953"/>
            </a:xfrm>
            <a:custGeom>
              <a:avLst/>
              <a:gdLst/>
              <a:ahLst/>
              <a:cxnLst/>
              <a:rect r="r" b="b" t="t" l="l"/>
              <a:pathLst>
                <a:path h="1098953" w="2721865">
                  <a:moveTo>
                    <a:pt x="0" y="0"/>
                  </a:moveTo>
                  <a:lnTo>
                    <a:pt x="2721864" y="0"/>
                  </a:lnTo>
                  <a:lnTo>
                    <a:pt x="2721864" y="1098953"/>
                  </a:lnTo>
                  <a:lnTo>
                    <a:pt x="0" y="1098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1384519">
              <a:off x="2881451" y="2071164"/>
              <a:ext cx="4158078" cy="3637839"/>
            </a:xfrm>
            <a:prstGeom prst="rect">
              <a:avLst/>
            </a:prstGeom>
          </p:spPr>
          <p:txBody>
            <a:bodyPr anchor="t" rtlCol="false" tIns="0" lIns="0" bIns="0" rIns="0">
              <a:spAutoFit/>
            </a:bodyPr>
            <a:lstStyle/>
            <a:p>
              <a:pPr algn="l">
                <a:lnSpc>
                  <a:spcPts val="2201"/>
                </a:lnSpc>
                <a:spcBef>
                  <a:spcPct val="0"/>
                </a:spcBef>
              </a:pPr>
              <a:r>
                <a:rPr lang="en-US" sz="1572" u="sng">
                  <a:solidFill>
                    <a:srgbClr val="000000"/>
                  </a:solidFill>
                  <a:latin typeface="Intro"/>
                  <a:ea typeface="Intro"/>
                  <a:cs typeface="Intro"/>
                  <a:sym typeface="Intro"/>
                </a:rPr>
                <a:t>Revenue Stream 2:</a:t>
              </a:r>
              <a:r>
                <a:rPr lang="en-US" sz="1572">
                  <a:solidFill>
                    <a:srgbClr val="000000"/>
                  </a:solidFill>
                  <a:latin typeface="Intro"/>
                  <a:ea typeface="Intro"/>
                  <a:cs typeface="Intro"/>
                  <a:sym typeface="Intro"/>
                </a:rPr>
                <a:t> Rover technology licensing</a:t>
              </a:r>
            </a:p>
            <a:p>
              <a:pPr algn="l">
                <a:lnSpc>
                  <a:spcPts val="2201"/>
                </a:lnSpc>
                <a:spcBef>
                  <a:spcPct val="0"/>
                </a:spcBef>
              </a:pPr>
            </a:p>
            <a:p>
              <a:pPr algn="l">
                <a:lnSpc>
                  <a:spcPts val="2201"/>
                </a:lnSpc>
                <a:spcBef>
                  <a:spcPct val="0"/>
                </a:spcBef>
              </a:pPr>
              <a:r>
                <a:rPr lang="en-US" sz="1572">
                  <a:solidFill>
                    <a:srgbClr val="000000"/>
                  </a:solidFill>
                  <a:latin typeface="Intro"/>
                  <a:ea typeface="Intro"/>
                  <a:cs typeface="Intro"/>
                  <a:sym typeface="Intro"/>
                </a:rPr>
                <a:t>-License rover technology to mission developers.</a:t>
              </a:r>
            </a:p>
            <a:p>
              <a:pPr algn="l">
                <a:lnSpc>
                  <a:spcPts val="2201"/>
                </a:lnSpc>
                <a:spcBef>
                  <a:spcPct val="0"/>
                </a:spcBef>
              </a:pPr>
              <a:r>
                <a:rPr lang="en-US" sz="1572">
                  <a:solidFill>
                    <a:srgbClr val="000000"/>
                  </a:solidFill>
                  <a:latin typeface="Intro"/>
                  <a:ea typeface="Intro"/>
                  <a:cs typeface="Intro"/>
                  <a:sym typeface="Intro"/>
                </a:rPr>
                <a:t>•Annual licensing revenue:</a:t>
              </a:r>
            </a:p>
            <a:p>
              <a:pPr algn="l">
                <a:lnSpc>
                  <a:spcPts val="2201"/>
                </a:lnSpc>
                <a:spcBef>
                  <a:spcPct val="0"/>
                </a:spcBef>
              </a:pPr>
              <a:r>
                <a:rPr lang="en-US" sz="1572">
                  <a:solidFill>
                    <a:srgbClr val="000000"/>
                  </a:solidFill>
                  <a:latin typeface="Intro"/>
                  <a:ea typeface="Intro"/>
                  <a:cs typeface="Intro"/>
                  <a:sym typeface="Intro"/>
                </a:rPr>
                <a:t>$1 million – $10 million per customer</a:t>
              </a:r>
            </a:p>
          </p:txBody>
        </p:sp>
      </p:grpSp>
      <p:grpSp>
        <p:nvGrpSpPr>
          <p:cNvPr name="Group 15" id="15"/>
          <p:cNvGrpSpPr/>
          <p:nvPr/>
        </p:nvGrpSpPr>
        <p:grpSpPr>
          <a:xfrm rot="0">
            <a:off x="11478435" y="5067710"/>
            <a:ext cx="4712293" cy="4190590"/>
            <a:chOff x="0" y="0"/>
            <a:chExt cx="6283057" cy="5587454"/>
          </a:xfrm>
        </p:grpSpPr>
        <p:sp>
          <p:nvSpPr>
            <p:cNvPr name="Freeform 16" id="16"/>
            <p:cNvSpPr/>
            <p:nvPr/>
          </p:nvSpPr>
          <p:spPr>
            <a:xfrm flipH="false" flipV="false" rot="0">
              <a:off x="0" y="0"/>
              <a:ext cx="6283057" cy="5587454"/>
            </a:xfrm>
            <a:custGeom>
              <a:avLst/>
              <a:gdLst/>
              <a:ahLst/>
              <a:cxnLst/>
              <a:rect r="r" b="b" t="t" l="l"/>
              <a:pathLst>
                <a:path h="5587454" w="6283057">
                  <a:moveTo>
                    <a:pt x="0" y="0"/>
                  </a:moveTo>
                  <a:lnTo>
                    <a:pt x="6283057" y="0"/>
                  </a:lnTo>
                  <a:lnTo>
                    <a:pt x="6283057" y="5587454"/>
                  </a:lnTo>
                  <a:lnTo>
                    <a:pt x="0" y="5587454"/>
                  </a:lnTo>
                  <a:lnTo>
                    <a:pt x="0" y="0"/>
                  </a:lnTo>
                  <a:close/>
                </a:path>
              </a:pathLst>
            </a:custGeom>
            <a:blipFill>
              <a:blip r:embed="rId6"/>
              <a:stretch>
                <a:fillRect l="-2933" t="0" r="-2933" b="0"/>
              </a:stretch>
            </a:blipFill>
          </p:spPr>
        </p:sp>
        <p:sp>
          <p:nvSpPr>
            <p:cNvPr name="TextBox 17" id="17"/>
            <p:cNvSpPr txBox="true"/>
            <p:nvPr/>
          </p:nvSpPr>
          <p:spPr>
            <a:xfrm rot="0">
              <a:off x="1253615" y="1213844"/>
              <a:ext cx="4261871" cy="3411924"/>
            </a:xfrm>
            <a:prstGeom prst="rect">
              <a:avLst/>
            </a:prstGeom>
          </p:spPr>
          <p:txBody>
            <a:bodyPr anchor="t" rtlCol="false" tIns="0" lIns="0" bIns="0" rIns="0">
              <a:spAutoFit/>
            </a:bodyPr>
            <a:lstStyle/>
            <a:p>
              <a:pPr algn="l">
                <a:lnSpc>
                  <a:spcPts val="2297"/>
                </a:lnSpc>
                <a:spcBef>
                  <a:spcPct val="0"/>
                </a:spcBef>
              </a:pPr>
              <a:r>
                <a:rPr lang="en-US" sz="1641" u="sng">
                  <a:solidFill>
                    <a:srgbClr val="000000"/>
                  </a:solidFill>
                  <a:latin typeface="Intro"/>
                  <a:ea typeface="Intro"/>
                  <a:cs typeface="Intro"/>
                  <a:sym typeface="Intro"/>
                </a:rPr>
                <a:t>Revenue Stream 3: </a:t>
              </a:r>
              <a:r>
                <a:rPr lang="en-US" sz="1641">
                  <a:solidFill>
                    <a:srgbClr val="000000"/>
                  </a:solidFill>
                  <a:latin typeface="Intro"/>
                  <a:ea typeface="Intro"/>
                  <a:cs typeface="Intro"/>
                  <a:sym typeface="Intro"/>
                </a:rPr>
                <a:t>Mission integration contracts</a:t>
              </a:r>
            </a:p>
            <a:p>
              <a:pPr algn="l">
                <a:lnSpc>
                  <a:spcPts val="2297"/>
                </a:lnSpc>
                <a:spcBef>
                  <a:spcPct val="0"/>
                </a:spcBef>
              </a:pPr>
            </a:p>
            <a:p>
              <a:pPr algn="l">
                <a:lnSpc>
                  <a:spcPts val="2297"/>
                </a:lnSpc>
                <a:spcBef>
                  <a:spcPct val="0"/>
                </a:spcBef>
              </a:pPr>
              <a:r>
                <a:rPr lang="en-US" sz="1641">
                  <a:solidFill>
                    <a:srgbClr val="000000"/>
                  </a:solidFill>
                  <a:latin typeface="Intro"/>
                  <a:ea typeface="Intro"/>
                  <a:cs typeface="Intro"/>
                  <a:sym typeface="Intro"/>
                </a:rPr>
                <a:t>Provide rover integration and mission support services.</a:t>
              </a:r>
            </a:p>
            <a:p>
              <a:pPr algn="l">
                <a:lnSpc>
                  <a:spcPts val="2297"/>
                </a:lnSpc>
                <a:spcBef>
                  <a:spcPct val="0"/>
                </a:spcBef>
              </a:pPr>
              <a:r>
                <a:rPr lang="en-US" sz="1641">
                  <a:solidFill>
                    <a:srgbClr val="000000"/>
                  </a:solidFill>
                  <a:latin typeface="Intro"/>
                  <a:ea typeface="Intro"/>
                  <a:cs typeface="Intro"/>
                  <a:sym typeface="Intro"/>
                </a:rPr>
                <a:t>•Contract value:</a:t>
              </a:r>
            </a:p>
            <a:p>
              <a:pPr algn="l">
                <a:lnSpc>
                  <a:spcPts val="2297"/>
                </a:lnSpc>
                <a:spcBef>
                  <a:spcPct val="0"/>
                </a:spcBef>
              </a:pPr>
              <a:r>
                <a:rPr lang="en-US" sz="1641">
                  <a:solidFill>
                    <a:srgbClr val="000000"/>
                  </a:solidFill>
                  <a:latin typeface="Intro"/>
                  <a:ea typeface="Intro"/>
                  <a:cs typeface="Intro"/>
                  <a:sym typeface="Intro"/>
                </a:rPr>
                <a:t>$5 million – $50 million per mission</a:t>
              </a:r>
            </a:p>
          </p:txBody>
        </p:sp>
      </p:grpSp>
      <p:sp>
        <p:nvSpPr>
          <p:cNvPr name="Freeform 18" id="18"/>
          <p:cNvSpPr/>
          <p:nvPr/>
        </p:nvSpPr>
        <p:spPr>
          <a:xfrm flipH="false" flipV="false" rot="-9334583">
            <a:off x="9562867" y="7804051"/>
            <a:ext cx="1844148" cy="744575"/>
          </a:xfrm>
          <a:custGeom>
            <a:avLst/>
            <a:gdLst/>
            <a:ahLst/>
            <a:cxnLst/>
            <a:rect r="r" b="b" t="t" l="l"/>
            <a:pathLst>
              <a:path h="744575" w="1844148">
                <a:moveTo>
                  <a:pt x="0" y="0"/>
                </a:moveTo>
                <a:lnTo>
                  <a:pt x="1844148" y="0"/>
                </a:lnTo>
                <a:lnTo>
                  <a:pt x="1844148" y="744575"/>
                </a:lnTo>
                <a:lnTo>
                  <a:pt x="0" y="744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TextBox 2" id="2"/>
          <p:cNvSpPr txBox="true"/>
          <p:nvPr/>
        </p:nvSpPr>
        <p:spPr>
          <a:xfrm rot="0">
            <a:off x="7530801" y="457139"/>
            <a:ext cx="10328634" cy="1554099"/>
          </a:xfrm>
          <a:prstGeom prst="rect">
            <a:avLst/>
          </a:prstGeom>
        </p:spPr>
        <p:txBody>
          <a:bodyPr anchor="t" rtlCol="false" tIns="0" lIns="0" bIns="0" rIns="0">
            <a:spAutoFit/>
          </a:bodyPr>
          <a:lstStyle/>
          <a:p>
            <a:pPr algn="l">
              <a:lnSpc>
                <a:spcPts val="12168"/>
              </a:lnSpc>
            </a:pPr>
            <a:r>
              <a:rPr lang="en-US" sz="10400" b="true">
                <a:solidFill>
                  <a:srgbClr val="FDC965"/>
                </a:solidFill>
                <a:latin typeface="Cosmic Octo Bold"/>
                <a:ea typeface="Cosmic Octo Bold"/>
                <a:cs typeface="Cosmic Octo Bold"/>
                <a:sym typeface="Cosmic Octo Bold"/>
              </a:rPr>
              <a:t>Conclusion</a:t>
            </a:r>
          </a:p>
        </p:txBody>
      </p:sp>
      <p:sp>
        <p:nvSpPr>
          <p:cNvPr name="TextBox 3" id="3"/>
          <p:cNvSpPr txBox="true"/>
          <p:nvPr/>
        </p:nvSpPr>
        <p:spPr>
          <a:xfrm rot="0">
            <a:off x="482685" y="1652971"/>
            <a:ext cx="10116155" cy="5459095"/>
          </a:xfrm>
          <a:prstGeom prst="rect">
            <a:avLst/>
          </a:prstGeom>
        </p:spPr>
        <p:txBody>
          <a:bodyPr anchor="t" rtlCol="false" tIns="0" lIns="0" bIns="0" rIns="0">
            <a:spAutoFit/>
          </a:bodyPr>
          <a:lstStyle/>
          <a:p>
            <a:pPr algn="l">
              <a:lnSpc>
                <a:spcPts val="3080"/>
              </a:lnSpc>
            </a:pPr>
          </a:p>
          <a:p>
            <a:pPr algn="l">
              <a:lnSpc>
                <a:spcPts val="3080"/>
              </a:lnSpc>
            </a:pPr>
            <a:r>
              <a:rPr lang="en-US" sz="2200" b="true">
                <a:solidFill>
                  <a:srgbClr val="FDEBC6"/>
                </a:solidFill>
                <a:latin typeface="Space Mono Bold"/>
                <a:ea typeface="Space Mono Bold"/>
                <a:cs typeface="Space Mono Bold"/>
                <a:sym typeface="Space Mono Bold"/>
              </a:rPr>
              <a:t>LikiSanctum provides a practical and commercially valuable solution for subsurface exploration on the Moon and Mars. By enabling the detection of underground structures such as lava tubes and water ice, the rover helps space agencies and private companies select safe locations for missions and future infrastructure, including space bases and hotels. This reduces mission risk, prevents costly failures, and supports the safe expansion of commercial space activities. With Kazakhstan’s strategic position in the global space industry, LikiSanctum has strong potential to become a valuable technology for future planetary exploration and infrastructure development.</a:t>
            </a:r>
          </a:p>
          <a:p>
            <a:pPr algn="l">
              <a:lnSpc>
                <a:spcPts val="3080"/>
              </a:lnSpc>
            </a:pPr>
          </a:p>
        </p:txBody>
      </p:sp>
      <p:sp>
        <p:nvSpPr>
          <p:cNvPr name="Freeform 4" id="4"/>
          <p:cNvSpPr/>
          <p:nvPr/>
        </p:nvSpPr>
        <p:spPr>
          <a:xfrm flipH="true" flipV="false" rot="0">
            <a:off x="-220016" y="6391437"/>
            <a:ext cx="18728032" cy="6367531"/>
          </a:xfrm>
          <a:custGeom>
            <a:avLst/>
            <a:gdLst/>
            <a:ahLst/>
            <a:cxnLst/>
            <a:rect r="r" b="b" t="t" l="l"/>
            <a:pathLst>
              <a:path h="6367531" w="18728032">
                <a:moveTo>
                  <a:pt x="18728032" y="0"/>
                </a:moveTo>
                <a:lnTo>
                  <a:pt x="0" y="0"/>
                </a:lnTo>
                <a:lnTo>
                  <a:pt x="0" y="6367531"/>
                </a:lnTo>
                <a:lnTo>
                  <a:pt x="18728032" y="6367531"/>
                </a:lnTo>
                <a:lnTo>
                  <a:pt x="1872803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748515" y="4248843"/>
            <a:ext cx="9515245" cy="5726447"/>
          </a:xfrm>
          <a:custGeom>
            <a:avLst/>
            <a:gdLst/>
            <a:ahLst/>
            <a:cxnLst/>
            <a:rect r="r" b="b" t="t" l="l"/>
            <a:pathLst>
              <a:path h="5726447" w="9515245">
                <a:moveTo>
                  <a:pt x="0" y="0"/>
                </a:moveTo>
                <a:lnTo>
                  <a:pt x="9515245" y="0"/>
                </a:lnTo>
                <a:lnTo>
                  <a:pt x="9515245" y="5726447"/>
                </a:lnTo>
                <a:lnTo>
                  <a:pt x="0" y="5726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Freeform 2" id="2"/>
          <p:cNvSpPr/>
          <p:nvPr/>
        </p:nvSpPr>
        <p:spPr>
          <a:xfrm flipH="false" flipV="false" rot="8760252">
            <a:off x="16415653" y="8484030"/>
            <a:ext cx="1380654" cy="557439"/>
          </a:xfrm>
          <a:custGeom>
            <a:avLst/>
            <a:gdLst/>
            <a:ahLst/>
            <a:cxnLst/>
            <a:rect r="r" b="b" t="t" l="l"/>
            <a:pathLst>
              <a:path h="557439" w="1380654">
                <a:moveTo>
                  <a:pt x="0" y="0"/>
                </a:moveTo>
                <a:lnTo>
                  <a:pt x="1380654" y="0"/>
                </a:lnTo>
                <a:lnTo>
                  <a:pt x="1380654" y="557439"/>
                </a:lnTo>
                <a:lnTo>
                  <a:pt x="0" y="557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3677369" y="2383355"/>
            <a:ext cx="8197930" cy="6305271"/>
          </a:xfrm>
          <a:prstGeom prst="rect">
            <a:avLst/>
          </a:prstGeom>
        </p:spPr>
      </p:pic>
      <p:sp>
        <p:nvSpPr>
          <p:cNvPr name="Freeform 4" id="4"/>
          <p:cNvSpPr/>
          <p:nvPr/>
        </p:nvSpPr>
        <p:spPr>
          <a:xfrm flipH="false" flipV="false" rot="8273529">
            <a:off x="5954515" y="7783880"/>
            <a:ext cx="1097635" cy="443170"/>
          </a:xfrm>
          <a:custGeom>
            <a:avLst/>
            <a:gdLst/>
            <a:ahLst/>
            <a:cxnLst/>
            <a:rect r="r" b="b" t="t" l="l"/>
            <a:pathLst>
              <a:path h="443170" w="1097635">
                <a:moveTo>
                  <a:pt x="0" y="0"/>
                </a:moveTo>
                <a:lnTo>
                  <a:pt x="1097635" y="0"/>
                </a:lnTo>
                <a:lnTo>
                  <a:pt x="1097635" y="443170"/>
                </a:lnTo>
                <a:lnTo>
                  <a:pt x="0" y="4431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32562" y="819912"/>
            <a:ext cx="8392992" cy="1554099"/>
          </a:xfrm>
          <a:prstGeom prst="rect">
            <a:avLst/>
          </a:prstGeom>
        </p:spPr>
        <p:txBody>
          <a:bodyPr anchor="t" rtlCol="false" tIns="0" lIns="0" bIns="0" rIns="0">
            <a:spAutoFit/>
          </a:bodyPr>
          <a:lstStyle/>
          <a:p>
            <a:pPr algn="l">
              <a:lnSpc>
                <a:spcPts val="12168"/>
              </a:lnSpc>
            </a:pPr>
            <a:r>
              <a:rPr lang="en-US" sz="10400" b="true">
                <a:solidFill>
                  <a:srgbClr val="FDC965"/>
                </a:solidFill>
                <a:latin typeface="Cosmic Octo Bold"/>
                <a:ea typeface="Cosmic Octo Bold"/>
                <a:cs typeface="Cosmic Octo Bold"/>
                <a:sym typeface="Cosmic Octo Bold"/>
              </a:rPr>
              <a:t>OUR team</a:t>
            </a:r>
          </a:p>
        </p:txBody>
      </p:sp>
      <p:sp>
        <p:nvSpPr>
          <p:cNvPr name="Freeform 6" id="6"/>
          <p:cNvSpPr/>
          <p:nvPr/>
        </p:nvSpPr>
        <p:spPr>
          <a:xfrm flipH="false" flipV="false" rot="-1249032">
            <a:off x="8419273" y="2726891"/>
            <a:ext cx="1392303" cy="562143"/>
          </a:xfrm>
          <a:custGeom>
            <a:avLst/>
            <a:gdLst/>
            <a:ahLst/>
            <a:cxnLst/>
            <a:rect r="r" b="b" t="t" l="l"/>
            <a:pathLst>
              <a:path h="562143" w="1392303">
                <a:moveTo>
                  <a:pt x="0" y="0"/>
                </a:moveTo>
                <a:lnTo>
                  <a:pt x="1392304" y="0"/>
                </a:lnTo>
                <a:lnTo>
                  <a:pt x="1392304" y="562143"/>
                </a:lnTo>
                <a:lnTo>
                  <a:pt x="0" y="562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3739472" y="3278115"/>
            <a:ext cx="5638188" cy="5150954"/>
            <a:chOff x="0" y="0"/>
            <a:chExt cx="1484955" cy="1356630"/>
          </a:xfrm>
        </p:grpSpPr>
        <p:sp>
          <p:nvSpPr>
            <p:cNvPr name="Freeform 8" id="8"/>
            <p:cNvSpPr/>
            <p:nvPr/>
          </p:nvSpPr>
          <p:spPr>
            <a:xfrm flipH="false" flipV="false" rot="0">
              <a:off x="0" y="0"/>
              <a:ext cx="1484955" cy="1356630"/>
            </a:xfrm>
            <a:custGeom>
              <a:avLst/>
              <a:gdLst/>
              <a:ahLst/>
              <a:cxnLst/>
              <a:rect r="r" b="b" t="t" l="l"/>
              <a:pathLst>
                <a:path h="1356630" w="1484955">
                  <a:moveTo>
                    <a:pt x="70029" y="0"/>
                  </a:moveTo>
                  <a:lnTo>
                    <a:pt x="1414926" y="0"/>
                  </a:lnTo>
                  <a:cubicBezTo>
                    <a:pt x="1433499" y="0"/>
                    <a:pt x="1451311" y="7378"/>
                    <a:pt x="1464444" y="20511"/>
                  </a:cubicBezTo>
                  <a:cubicBezTo>
                    <a:pt x="1477577" y="33644"/>
                    <a:pt x="1484955" y="51456"/>
                    <a:pt x="1484955" y="70029"/>
                  </a:cubicBezTo>
                  <a:lnTo>
                    <a:pt x="1484955" y="1286601"/>
                  </a:lnTo>
                  <a:cubicBezTo>
                    <a:pt x="1484955" y="1325277"/>
                    <a:pt x="1453602" y="1356630"/>
                    <a:pt x="1414926" y="1356630"/>
                  </a:cubicBezTo>
                  <a:lnTo>
                    <a:pt x="70029" y="1356630"/>
                  </a:lnTo>
                  <a:cubicBezTo>
                    <a:pt x="31353" y="1356630"/>
                    <a:pt x="0" y="1325277"/>
                    <a:pt x="0" y="1286601"/>
                  </a:cubicBezTo>
                  <a:lnTo>
                    <a:pt x="0" y="70029"/>
                  </a:lnTo>
                  <a:cubicBezTo>
                    <a:pt x="0" y="31353"/>
                    <a:pt x="31353" y="0"/>
                    <a:pt x="70029" y="0"/>
                  </a:cubicBezTo>
                  <a:close/>
                </a:path>
              </a:pathLst>
            </a:custGeom>
            <a:solidFill>
              <a:srgbClr val="FDC965"/>
            </a:solidFill>
          </p:spPr>
        </p:sp>
        <p:sp>
          <p:nvSpPr>
            <p:cNvPr name="TextBox 9" id="9"/>
            <p:cNvSpPr txBox="true"/>
            <p:nvPr/>
          </p:nvSpPr>
          <p:spPr>
            <a:xfrm>
              <a:off x="0" y="-38100"/>
              <a:ext cx="1484955" cy="1394730"/>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14200854" y="8744253"/>
            <a:ext cx="2176949" cy="1223496"/>
          </a:xfrm>
          <a:prstGeom prst="rect">
            <a:avLst/>
          </a:prstGeom>
        </p:spPr>
        <p:txBody>
          <a:bodyPr anchor="t" rtlCol="false" tIns="0" lIns="0" bIns="0" rIns="0">
            <a:spAutoFit/>
          </a:bodyPr>
          <a:lstStyle/>
          <a:p>
            <a:pPr algn="ctr">
              <a:lnSpc>
                <a:spcPts val="2418"/>
              </a:lnSpc>
            </a:pPr>
            <a:r>
              <a:rPr lang="en-US" sz="1727">
                <a:solidFill>
                  <a:srgbClr val="FFFFFF"/>
                </a:solidFill>
                <a:latin typeface="Intro"/>
                <a:ea typeface="Intro"/>
                <a:cs typeface="Intro"/>
                <a:sym typeface="Intro"/>
              </a:rPr>
              <a:t>you may watch our pitch video by scaning this video</a:t>
            </a:r>
          </a:p>
        </p:txBody>
      </p:sp>
      <p:sp>
        <p:nvSpPr>
          <p:cNvPr name="TextBox 11" id="11"/>
          <p:cNvSpPr txBox="true"/>
          <p:nvPr/>
        </p:nvSpPr>
        <p:spPr>
          <a:xfrm rot="0">
            <a:off x="1028700" y="8172834"/>
            <a:ext cx="4026247" cy="589915"/>
          </a:xfrm>
          <a:prstGeom prst="rect">
            <a:avLst/>
          </a:prstGeom>
        </p:spPr>
        <p:txBody>
          <a:bodyPr anchor="t" rtlCol="false" tIns="0" lIns="0" bIns="0" rIns="0">
            <a:spAutoFit/>
          </a:bodyPr>
          <a:lstStyle/>
          <a:p>
            <a:pPr algn="ctr">
              <a:lnSpc>
                <a:spcPts val="4759"/>
              </a:lnSpc>
            </a:pPr>
            <a:r>
              <a:rPr lang="en-US" sz="3399">
                <a:solidFill>
                  <a:srgbClr val="FDEBC6"/>
                </a:solidFill>
                <a:latin typeface="Intro"/>
                <a:ea typeface="Intro"/>
                <a:cs typeface="Intro"/>
                <a:sym typeface="Intro"/>
              </a:rPr>
              <a:t>Saniya Shokhan</a:t>
            </a:r>
          </a:p>
        </p:txBody>
      </p:sp>
      <p:sp>
        <p:nvSpPr>
          <p:cNvPr name="TextBox 12" id="12"/>
          <p:cNvSpPr txBox="true"/>
          <p:nvPr/>
        </p:nvSpPr>
        <p:spPr>
          <a:xfrm rot="0">
            <a:off x="10141522" y="1613331"/>
            <a:ext cx="3410426" cy="589915"/>
          </a:xfrm>
          <a:prstGeom prst="rect">
            <a:avLst/>
          </a:prstGeom>
        </p:spPr>
        <p:txBody>
          <a:bodyPr anchor="t" rtlCol="false" tIns="0" lIns="0" bIns="0" rIns="0">
            <a:spAutoFit/>
          </a:bodyPr>
          <a:lstStyle/>
          <a:p>
            <a:pPr algn="ctr">
              <a:lnSpc>
                <a:spcPts val="4759"/>
              </a:lnSpc>
            </a:pPr>
            <a:r>
              <a:rPr lang="en-US" sz="3399">
                <a:solidFill>
                  <a:srgbClr val="FDEBC6"/>
                </a:solidFill>
                <a:latin typeface="Intro"/>
                <a:ea typeface="Intro"/>
                <a:cs typeface="Intro"/>
                <a:sym typeface="Intro"/>
              </a:rPr>
              <a:t>Yenlik Maman</a:t>
            </a:r>
          </a:p>
        </p:txBody>
      </p:sp>
      <p:pic>
        <p:nvPicPr>
          <p:cNvPr name="Picture 13" id="13"/>
          <p:cNvPicPr>
            <a:picLocks noChangeAspect="true"/>
          </p:cNvPicPr>
          <p:nvPr/>
        </p:nvPicPr>
        <p:blipFill>
          <a:blip r:embed="rId5"/>
          <a:stretch>
            <a:fillRect/>
          </a:stretch>
        </p:blipFill>
        <p:spPr>
          <a:xfrm rot="0">
            <a:off x="13625221" y="3384712"/>
            <a:ext cx="4937760" cy="4937760"/>
          </a:xfrm>
          <a:prstGeom prst="rect">
            <a:avLst/>
          </a:prstGeom>
        </p:spPr>
      </p:pic>
      <p:sp>
        <p:nvSpPr>
          <p:cNvPr name="TextBox 14" id="14"/>
          <p:cNvSpPr txBox="true"/>
          <p:nvPr/>
        </p:nvSpPr>
        <p:spPr>
          <a:xfrm rot="0">
            <a:off x="10141522" y="2174672"/>
            <a:ext cx="5952578" cy="778840"/>
          </a:xfrm>
          <a:prstGeom prst="rect">
            <a:avLst/>
          </a:prstGeom>
        </p:spPr>
        <p:txBody>
          <a:bodyPr anchor="t" rtlCol="false" tIns="0" lIns="0" bIns="0" rIns="0">
            <a:spAutoFit/>
          </a:bodyPr>
          <a:lstStyle/>
          <a:p>
            <a:pPr algn="l">
              <a:lnSpc>
                <a:spcPts val="2149"/>
              </a:lnSpc>
              <a:spcBef>
                <a:spcPct val="0"/>
              </a:spcBef>
            </a:pPr>
            <a:r>
              <a:rPr lang="en-US" sz="1535">
                <a:solidFill>
                  <a:srgbClr val="FDEBC6"/>
                </a:solidFill>
                <a:latin typeface="Space Mono"/>
                <a:ea typeface="Space Mono"/>
                <a:cs typeface="Space Mono"/>
                <a:sym typeface="Space Mono"/>
              </a:rPr>
              <a:t>is responsible for the robot’s hardware development, programming, and electronics integration.</a:t>
            </a:r>
          </a:p>
        </p:txBody>
      </p:sp>
      <p:sp>
        <p:nvSpPr>
          <p:cNvPr name="TextBox 15" id="15"/>
          <p:cNvSpPr txBox="true"/>
          <p:nvPr/>
        </p:nvSpPr>
        <p:spPr>
          <a:xfrm rot="0">
            <a:off x="1028700" y="8734174"/>
            <a:ext cx="5952578" cy="778840"/>
          </a:xfrm>
          <a:prstGeom prst="rect">
            <a:avLst/>
          </a:prstGeom>
        </p:spPr>
        <p:txBody>
          <a:bodyPr anchor="t" rtlCol="false" tIns="0" lIns="0" bIns="0" rIns="0">
            <a:spAutoFit/>
          </a:bodyPr>
          <a:lstStyle/>
          <a:p>
            <a:pPr algn="l">
              <a:lnSpc>
                <a:spcPts val="2149"/>
              </a:lnSpc>
              <a:spcBef>
                <a:spcPct val="0"/>
              </a:spcBef>
            </a:pPr>
            <a:r>
              <a:rPr lang="en-US" sz="1535">
                <a:solidFill>
                  <a:srgbClr val="FDEBC6"/>
                </a:solidFill>
                <a:latin typeface="Space Mono"/>
                <a:ea typeface="Space Mono"/>
                <a:cs typeface="Space Mono"/>
                <a:sym typeface="Space Mono"/>
              </a:rPr>
              <a:t>is responsible for the 3D modeling of the robot, mechanical design and hardware support, as well as documentation and project planning.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Freeform 2" id="2"/>
          <p:cNvSpPr/>
          <p:nvPr/>
        </p:nvSpPr>
        <p:spPr>
          <a:xfrm flipH="false" flipV="false" rot="0">
            <a:off x="9788679" y="-295226"/>
            <a:ext cx="9117282" cy="10877452"/>
          </a:xfrm>
          <a:custGeom>
            <a:avLst/>
            <a:gdLst/>
            <a:ahLst/>
            <a:cxnLst/>
            <a:rect r="r" b="b" t="t" l="l"/>
            <a:pathLst>
              <a:path h="10877452" w="9117282">
                <a:moveTo>
                  <a:pt x="0" y="0"/>
                </a:moveTo>
                <a:lnTo>
                  <a:pt x="9117282" y="0"/>
                </a:lnTo>
                <a:lnTo>
                  <a:pt x="9117282" y="10877452"/>
                </a:lnTo>
                <a:lnTo>
                  <a:pt x="0" y="10877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91254"/>
            <a:ext cx="12244748" cy="1055788"/>
          </a:xfrm>
          <a:prstGeom prst="rect">
            <a:avLst/>
          </a:prstGeom>
        </p:spPr>
        <p:txBody>
          <a:bodyPr anchor="t" rtlCol="false" tIns="0" lIns="0" bIns="0" rIns="0">
            <a:spAutoFit/>
          </a:bodyPr>
          <a:lstStyle/>
          <a:p>
            <a:pPr algn="l">
              <a:lnSpc>
                <a:spcPts val="8190"/>
              </a:lnSpc>
            </a:pPr>
            <a:r>
              <a:rPr lang="en-US" sz="7000" b="true">
                <a:solidFill>
                  <a:srgbClr val="FDC965"/>
                </a:solidFill>
                <a:latin typeface="Cosmic Octo Bold"/>
                <a:ea typeface="Cosmic Octo Bold"/>
                <a:cs typeface="Cosmic Octo Bold"/>
                <a:sym typeface="Cosmic Octo Bold"/>
              </a:rPr>
              <a:t>Project relevance</a:t>
            </a:r>
          </a:p>
        </p:txBody>
      </p:sp>
      <p:sp>
        <p:nvSpPr>
          <p:cNvPr name="TextBox 4" id="4"/>
          <p:cNvSpPr txBox="true"/>
          <p:nvPr/>
        </p:nvSpPr>
        <p:spPr>
          <a:xfrm rot="0">
            <a:off x="1028700" y="3710340"/>
            <a:ext cx="8549047" cy="5011022"/>
          </a:xfrm>
          <a:prstGeom prst="rect">
            <a:avLst/>
          </a:prstGeom>
        </p:spPr>
        <p:txBody>
          <a:bodyPr anchor="t" rtlCol="false" tIns="0" lIns="0" bIns="0" rIns="0">
            <a:spAutoFit/>
          </a:bodyPr>
          <a:lstStyle/>
          <a:p>
            <a:pPr algn="l">
              <a:lnSpc>
                <a:spcPts val="3626"/>
              </a:lnSpc>
            </a:pPr>
            <a:r>
              <a:rPr lang="en-US" sz="2590">
                <a:solidFill>
                  <a:srgbClr val="FDEBC6"/>
                </a:solidFill>
                <a:latin typeface="Space Mono"/>
                <a:ea typeface="Space Mono"/>
                <a:cs typeface="Space Mono"/>
                <a:sym typeface="Space Mono"/>
              </a:rPr>
              <a:t>Leading countries around the world are developing pl</a:t>
            </a:r>
            <a:r>
              <a:rPr lang="en-US" sz="2590">
                <a:solidFill>
                  <a:srgbClr val="FDEBC6"/>
                </a:solidFill>
                <a:latin typeface="Space Mono"/>
                <a:ea typeface="Space Mono"/>
                <a:cs typeface="Space Mono"/>
                <a:sym typeface="Space Mono"/>
              </a:rPr>
              <a:t>ans t</a:t>
            </a:r>
            <a:r>
              <a:rPr lang="en-US" sz="2590">
                <a:solidFill>
                  <a:srgbClr val="FDEBC6"/>
                </a:solidFill>
                <a:latin typeface="Space Mono"/>
                <a:ea typeface="Space Mono"/>
                <a:cs typeface="Space Mono"/>
                <a:sym typeface="Space Mono"/>
              </a:rPr>
              <a:t>o land humans on nearby celestial bodi</a:t>
            </a:r>
            <a:r>
              <a:rPr lang="en-US" sz="2590">
                <a:solidFill>
                  <a:srgbClr val="FDEBC6"/>
                </a:solidFill>
                <a:latin typeface="Space Mono"/>
                <a:ea typeface="Space Mono"/>
                <a:cs typeface="Space Mono"/>
                <a:sym typeface="Space Mono"/>
              </a:rPr>
              <a:t>es</a:t>
            </a:r>
            <a:r>
              <a:rPr lang="en-US" sz="2590">
                <a:solidFill>
                  <a:srgbClr val="FDEBC6"/>
                </a:solidFill>
                <a:latin typeface="Space Mono"/>
                <a:ea typeface="Space Mono"/>
                <a:cs typeface="Space Mono"/>
                <a:sym typeface="Space Mono"/>
              </a:rPr>
              <a:t>,</a:t>
            </a:r>
            <a:r>
              <a:rPr lang="en-US" sz="2590">
                <a:solidFill>
                  <a:srgbClr val="FDEBC6"/>
                </a:solidFill>
                <a:latin typeface="Space Mono"/>
                <a:ea typeface="Space Mono"/>
                <a:cs typeface="Space Mono"/>
                <a:sym typeface="Space Mono"/>
              </a:rPr>
              <a:t> su</a:t>
            </a:r>
            <a:r>
              <a:rPr lang="en-US" sz="2590">
                <a:solidFill>
                  <a:srgbClr val="FDEBC6"/>
                </a:solidFill>
                <a:latin typeface="Space Mono"/>
                <a:ea typeface="Space Mono"/>
                <a:cs typeface="Space Mono"/>
                <a:sym typeface="Space Mono"/>
              </a:rPr>
              <a:t>c</a:t>
            </a:r>
            <a:r>
              <a:rPr lang="en-US" sz="2590">
                <a:solidFill>
                  <a:srgbClr val="FDEBC6"/>
                </a:solidFill>
                <a:latin typeface="Space Mono"/>
                <a:ea typeface="Space Mono"/>
                <a:cs typeface="Space Mono"/>
                <a:sym typeface="Space Mono"/>
              </a:rPr>
              <a:t>h</a:t>
            </a:r>
            <a:r>
              <a:rPr lang="en-US" sz="2590">
                <a:solidFill>
                  <a:srgbClr val="FDEBC6"/>
                </a:solidFill>
                <a:latin typeface="Space Mono"/>
                <a:ea typeface="Space Mono"/>
                <a:cs typeface="Space Mono"/>
                <a:sym typeface="Space Mono"/>
              </a:rPr>
              <a:t> as the Moon and Mars. </a:t>
            </a:r>
          </a:p>
          <a:p>
            <a:pPr algn="l">
              <a:lnSpc>
                <a:spcPts val="3626"/>
              </a:lnSpc>
            </a:pPr>
            <a:r>
              <a:rPr lang="en-US" sz="2590">
                <a:solidFill>
                  <a:srgbClr val="FDEBC6"/>
                </a:solidFill>
                <a:latin typeface="Space Mono"/>
                <a:ea typeface="Space Mono"/>
                <a:cs typeface="Space Mono"/>
                <a:sym typeface="Space Mono"/>
              </a:rPr>
              <a:t>•For example, the United States is developing the Artemis mission to return to the Moon, while China is successfully advanc</a:t>
            </a:r>
            <a:r>
              <a:rPr lang="en-US" sz="2590">
                <a:solidFill>
                  <a:srgbClr val="FDEBC6"/>
                </a:solidFill>
                <a:latin typeface="Space Mono"/>
                <a:ea typeface="Space Mono"/>
                <a:cs typeface="Space Mono"/>
                <a:sym typeface="Space Mono"/>
              </a:rPr>
              <a:t>ing the Chang’e program for the systematic exploration of the Moon, as well as the Tianwen-3 mission for the study of Mars</a:t>
            </a:r>
          </a:p>
        </p:txBody>
      </p:sp>
      <p:sp>
        <p:nvSpPr>
          <p:cNvPr name="TextBox 5" id="5"/>
          <p:cNvSpPr txBox="true"/>
          <p:nvPr/>
        </p:nvSpPr>
        <p:spPr>
          <a:xfrm rot="0">
            <a:off x="1028700" y="2704242"/>
            <a:ext cx="12244748" cy="537845"/>
          </a:xfrm>
          <a:prstGeom prst="rect">
            <a:avLst/>
          </a:prstGeom>
        </p:spPr>
        <p:txBody>
          <a:bodyPr anchor="t" rtlCol="false" tIns="0" lIns="0" bIns="0" rIns="0">
            <a:spAutoFit/>
          </a:bodyPr>
          <a:lstStyle/>
          <a:p>
            <a:pPr algn="l">
              <a:lnSpc>
                <a:spcPts val="4480"/>
              </a:lnSpc>
            </a:pPr>
            <a:r>
              <a:rPr lang="en-US" sz="3200" b="true">
                <a:solidFill>
                  <a:srgbClr val="FDEBC6"/>
                </a:solidFill>
                <a:latin typeface="Space Mono Bold"/>
                <a:ea typeface="Space Mono Bold"/>
                <a:cs typeface="Space Mono Bold"/>
                <a:sym typeface="Space Mono Bold"/>
              </a:rPr>
              <a:t>Our</a:t>
            </a:r>
            <a:r>
              <a:rPr lang="en-US" sz="3200" b="true">
                <a:solidFill>
                  <a:srgbClr val="FDEBC6"/>
                </a:solidFill>
                <a:latin typeface="Space Mono Bold"/>
                <a:ea typeface="Space Mono Bold"/>
                <a:cs typeface="Space Mono Bold"/>
                <a:sym typeface="Space Mono Bold"/>
              </a:rPr>
              <a:t> Place in the Universe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TextBox 2" id="2"/>
          <p:cNvSpPr txBox="true"/>
          <p:nvPr/>
        </p:nvSpPr>
        <p:spPr>
          <a:xfrm rot="0">
            <a:off x="1424517" y="1057275"/>
            <a:ext cx="9910856" cy="3097149"/>
          </a:xfrm>
          <a:prstGeom prst="rect">
            <a:avLst/>
          </a:prstGeom>
        </p:spPr>
        <p:txBody>
          <a:bodyPr anchor="t" rtlCol="false" tIns="0" lIns="0" bIns="0" rIns="0">
            <a:spAutoFit/>
          </a:bodyPr>
          <a:lstStyle/>
          <a:p>
            <a:pPr algn="l">
              <a:lnSpc>
                <a:spcPts val="12168"/>
              </a:lnSpc>
            </a:pPr>
            <a:r>
              <a:rPr lang="en-US" sz="10400" b="true">
                <a:solidFill>
                  <a:srgbClr val="FDC965"/>
                </a:solidFill>
                <a:latin typeface="Cosmic Octo Bold"/>
                <a:ea typeface="Cosmic Octo Bold"/>
                <a:cs typeface="Cosmic Octo Bold"/>
                <a:sym typeface="Cosmic Octo Bold"/>
              </a:rPr>
              <a:t>Aim of the project</a:t>
            </a:r>
          </a:p>
        </p:txBody>
      </p:sp>
      <p:sp>
        <p:nvSpPr>
          <p:cNvPr name="TextBox 3" id="3"/>
          <p:cNvSpPr txBox="true"/>
          <p:nvPr/>
        </p:nvSpPr>
        <p:spPr>
          <a:xfrm rot="0">
            <a:off x="1028700" y="4446113"/>
            <a:ext cx="9736377" cy="5694008"/>
          </a:xfrm>
          <a:prstGeom prst="rect">
            <a:avLst/>
          </a:prstGeom>
        </p:spPr>
        <p:txBody>
          <a:bodyPr anchor="t" rtlCol="false" tIns="0" lIns="0" bIns="0" rIns="0">
            <a:spAutoFit/>
          </a:bodyPr>
          <a:lstStyle/>
          <a:p>
            <a:pPr algn="l">
              <a:lnSpc>
                <a:spcPts val="3782"/>
              </a:lnSpc>
            </a:pPr>
            <a:r>
              <a:rPr lang="en-US" sz="2701">
                <a:solidFill>
                  <a:srgbClr val="FDEBC6"/>
                </a:solidFill>
                <a:latin typeface="Space Mono"/>
                <a:ea typeface="Space Mono"/>
                <a:cs typeface="Space Mono"/>
                <a:sym typeface="Space Mono"/>
              </a:rPr>
              <a:t>The aim of this project is to develop an </a:t>
            </a:r>
            <a:r>
              <a:rPr lang="en-US" sz="2701" b="true">
                <a:solidFill>
                  <a:srgbClr val="FDEBC6"/>
                </a:solidFill>
                <a:latin typeface="Space Mono Bold"/>
                <a:ea typeface="Space Mono Bold"/>
                <a:cs typeface="Space Mono Bold"/>
                <a:sym typeface="Space Mono Bold"/>
              </a:rPr>
              <a:t>autonomous robot </a:t>
            </a:r>
            <a:r>
              <a:rPr lang="en-US" sz="2701">
                <a:solidFill>
                  <a:srgbClr val="FDEBC6"/>
                </a:solidFill>
                <a:latin typeface="Space Mono"/>
                <a:ea typeface="Space Mono"/>
                <a:cs typeface="Space Mono"/>
                <a:sym typeface="Space Mono"/>
              </a:rPr>
              <a:t>for the exploration of subsurface structures in the vicinity of these pits using </a:t>
            </a:r>
            <a:r>
              <a:rPr lang="en-US" sz="2701" b="true">
                <a:solidFill>
                  <a:srgbClr val="FDEBC6"/>
                </a:solidFill>
                <a:latin typeface="Space Mono Bold"/>
                <a:ea typeface="Space Mono Bold"/>
                <a:cs typeface="Space Mono Bold"/>
                <a:sym typeface="Space Mono Bold"/>
              </a:rPr>
              <a:t>seismic surveying</a:t>
            </a:r>
            <a:r>
              <a:rPr lang="en-US" sz="2701" b="true">
                <a:solidFill>
                  <a:srgbClr val="FDEBC6"/>
                </a:solidFill>
                <a:latin typeface="Space Mono Bold"/>
                <a:ea typeface="Space Mono Bold"/>
                <a:cs typeface="Space Mono Bold"/>
                <a:sym typeface="Space Mono Bold"/>
              </a:rPr>
              <a:t> methods  ,</a:t>
            </a:r>
            <a:r>
              <a:rPr lang="en-US" sz="2701">
                <a:solidFill>
                  <a:srgbClr val="FDEBC6"/>
                </a:solidFill>
                <a:latin typeface="Space Mono"/>
                <a:ea typeface="Space Mono"/>
                <a:cs typeface="Space Mono"/>
                <a:sym typeface="Space Mono"/>
              </a:rPr>
              <a:t> because orbital imaging of the Moon and Mars has revealed the presence of vertical pits on their surfaces, which may represent entrances to lava tubes formed as a result of intense volcanic activity. </a:t>
            </a:r>
            <a:r>
              <a:rPr lang="en-US" sz="2701" i="true">
                <a:solidFill>
                  <a:srgbClr val="FDEBC6"/>
                </a:solidFill>
                <a:latin typeface="Space Mono Italics"/>
                <a:ea typeface="Space Mono Italics"/>
                <a:cs typeface="Space Mono Italics"/>
                <a:sym typeface="Space Mono Italics"/>
              </a:rPr>
              <a:t>These tubes could serve as ideal shelters from cosmic radiation for future colonies.</a:t>
            </a:r>
          </a:p>
          <a:p>
            <a:pPr algn="l">
              <a:lnSpc>
                <a:spcPts val="3782"/>
              </a:lnSpc>
            </a:pPr>
          </a:p>
        </p:txBody>
      </p:sp>
      <p:sp>
        <p:nvSpPr>
          <p:cNvPr name="Freeform 4" id="4"/>
          <p:cNvSpPr/>
          <p:nvPr/>
        </p:nvSpPr>
        <p:spPr>
          <a:xfrm flipH="false" flipV="false" rot="0">
            <a:off x="8444385" y="604610"/>
            <a:ext cx="12924596" cy="7778257"/>
          </a:xfrm>
          <a:custGeom>
            <a:avLst/>
            <a:gdLst/>
            <a:ahLst/>
            <a:cxnLst/>
            <a:rect r="r" b="b" t="t" l="l"/>
            <a:pathLst>
              <a:path h="7778257" w="12924596">
                <a:moveTo>
                  <a:pt x="0" y="0"/>
                </a:moveTo>
                <a:lnTo>
                  <a:pt x="12924596" y="0"/>
                </a:lnTo>
                <a:lnTo>
                  <a:pt x="12924596" y="7778257"/>
                </a:lnTo>
                <a:lnTo>
                  <a:pt x="0" y="77782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AutoShape 2" id="2"/>
          <p:cNvSpPr/>
          <p:nvPr/>
        </p:nvSpPr>
        <p:spPr>
          <a:xfrm flipV="true">
            <a:off x="7036228" y="1565487"/>
            <a:ext cx="0" cy="12771803"/>
          </a:xfrm>
          <a:prstGeom prst="line">
            <a:avLst/>
          </a:prstGeom>
          <a:ln cap="flat" w="38100">
            <a:solidFill>
              <a:srgbClr val="FDEBC6"/>
            </a:solidFill>
            <a:prstDash val="sysDash"/>
            <a:headEnd type="none" len="sm" w="sm"/>
            <a:tailEnd type="none" len="sm" w="sm"/>
          </a:ln>
        </p:spPr>
      </p:sp>
      <p:grpSp>
        <p:nvGrpSpPr>
          <p:cNvPr name="Group 3" id="3"/>
          <p:cNvGrpSpPr/>
          <p:nvPr/>
        </p:nvGrpSpPr>
        <p:grpSpPr>
          <a:xfrm rot="0">
            <a:off x="6781986" y="6875892"/>
            <a:ext cx="470312" cy="47031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6781986" y="9023144"/>
            <a:ext cx="470312" cy="47031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6781986" y="1839471"/>
            <a:ext cx="470312" cy="47031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6801073" y="4357681"/>
            <a:ext cx="470312" cy="4703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667341" y="1565487"/>
            <a:ext cx="5635707" cy="3698433"/>
          </a:xfrm>
          <a:custGeom>
            <a:avLst/>
            <a:gdLst/>
            <a:ahLst/>
            <a:cxnLst/>
            <a:rect r="r" b="b" t="t" l="l"/>
            <a:pathLst>
              <a:path h="3698433" w="5635707">
                <a:moveTo>
                  <a:pt x="0" y="0"/>
                </a:moveTo>
                <a:lnTo>
                  <a:pt x="5635707" y="0"/>
                </a:lnTo>
                <a:lnTo>
                  <a:pt x="5635707" y="3698432"/>
                </a:lnTo>
                <a:lnTo>
                  <a:pt x="0" y="3698432"/>
                </a:lnTo>
                <a:lnTo>
                  <a:pt x="0" y="0"/>
                </a:lnTo>
                <a:close/>
              </a:path>
            </a:pathLst>
          </a:custGeom>
          <a:blipFill>
            <a:blip r:embed="rId2"/>
            <a:stretch>
              <a:fillRect l="0" t="0" r="0" b="0"/>
            </a:stretch>
          </a:blipFill>
        </p:spPr>
      </p:sp>
      <p:sp>
        <p:nvSpPr>
          <p:cNvPr name="Freeform 16" id="16"/>
          <p:cNvSpPr/>
          <p:nvPr/>
        </p:nvSpPr>
        <p:spPr>
          <a:xfrm flipH="false" flipV="false" rot="0">
            <a:off x="643160" y="6200082"/>
            <a:ext cx="5659888" cy="3656388"/>
          </a:xfrm>
          <a:custGeom>
            <a:avLst/>
            <a:gdLst/>
            <a:ahLst/>
            <a:cxnLst/>
            <a:rect r="r" b="b" t="t" l="l"/>
            <a:pathLst>
              <a:path h="3656388" w="5659888">
                <a:moveTo>
                  <a:pt x="0" y="0"/>
                </a:moveTo>
                <a:lnTo>
                  <a:pt x="5659888" y="0"/>
                </a:lnTo>
                <a:lnTo>
                  <a:pt x="5659888" y="3656388"/>
                </a:lnTo>
                <a:lnTo>
                  <a:pt x="0" y="3656388"/>
                </a:lnTo>
                <a:lnTo>
                  <a:pt x="0" y="0"/>
                </a:lnTo>
                <a:close/>
              </a:path>
            </a:pathLst>
          </a:custGeom>
          <a:blipFill>
            <a:blip r:embed="rId3"/>
            <a:stretch>
              <a:fillRect l="0" t="0" r="0" b="0"/>
            </a:stretch>
          </a:blipFill>
        </p:spPr>
      </p:sp>
      <p:sp>
        <p:nvSpPr>
          <p:cNvPr name="TextBox 17" id="17"/>
          <p:cNvSpPr txBox="true"/>
          <p:nvPr/>
        </p:nvSpPr>
        <p:spPr>
          <a:xfrm rot="0">
            <a:off x="4534965" y="184491"/>
            <a:ext cx="13478606" cy="1890136"/>
          </a:xfrm>
          <a:prstGeom prst="rect">
            <a:avLst/>
          </a:prstGeom>
        </p:spPr>
        <p:txBody>
          <a:bodyPr anchor="t" rtlCol="false" tIns="0" lIns="0" bIns="0" rIns="0">
            <a:spAutoFit/>
          </a:bodyPr>
          <a:lstStyle/>
          <a:p>
            <a:pPr algn="r">
              <a:lnSpc>
                <a:spcPts val="7403"/>
              </a:lnSpc>
            </a:pPr>
            <a:r>
              <a:rPr lang="en-US" sz="6327" b="true">
                <a:solidFill>
                  <a:srgbClr val="FDC965"/>
                </a:solidFill>
                <a:latin typeface="Cosmic Octo Bold"/>
                <a:ea typeface="Cosmic Octo Bold"/>
                <a:cs typeface="Cosmic Octo Bold"/>
                <a:sym typeface="Cosmic Octo Bold"/>
              </a:rPr>
              <a:t>pits on the surface of the planet </a:t>
            </a:r>
          </a:p>
        </p:txBody>
      </p:sp>
      <p:sp>
        <p:nvSpPr>
          <p:cNvPr name="TextBox 18" id="18"/>
          <p:cNvSpPr txBox="true"/>
          <p:nvPr/>
        </p:nvSpPr>
        <p:spPr>
          <a:xfrm rot="0">
            <a:off x="12357706" y="5648999"/>
            <a:ext cx="4785159" cy="1044189"/>
          </a:xfrm>
          <a:prstGeom prst="rect">
            <a:avLst/>
          </a:prstGeom>
        </p:spPr>
        <p:txBody>
          <a:bodyPr anchor="t" rtlCol="false" tIns="0" lIns="0" bIns="0" rIns="0">
            <a:spAutoFit/>
          </a:bodyPr>
          <a:lstStyle/>
          <a:p>
            <a:pPr algn="just">
              <a:lnSpc>
                <a:spcPts val="2821"/>
              </a:lnSpc>
            </a:pPr>
            <a:r>
              <a:rPr lang="en-US" sz="2015">
                <a:solidFill>
                  <a:srgbClr val="FDEBC6"/>
                </a:solidFill>
                <a:latin typeface="Space Mono"/>
                <a:ea typeface="Space Mono"/>
                <a:cs typeface="Space Mono"/>
                <a:sym typeface="Space Mono"/>
              </a:rPr>
              <a:t>Figure 3 Difference between a ty</a:t>
            </a:r>
            <a:r>
              <a:rPr lang="en-US" sz="2015">
                <a:solidFill>
                  <a:srgbClr val="FDEBC6"/>
                </a:solidFill>
                <a:latin typeface="Space Mono"/>
                <a:ea typeface="Space Mono"/>
                <a:cs typeface="Space Mono"/>
                <a:sym typeface="Space Mono"/>
              </a:rPr>
              <a:t>pical crater and a pit</a:t>
            </a:r>
          </a:p>
          <a:p>
            <a:pPr algn="just">
              <a:lnSpc>
                <a:spcPts val="2821"/>
              </a:lnSpc>
            </a:pPr>
          </a:p>
        </p:txBody>
      </p:sp>
      <p:sp>
        <p:nvSpPr>
          <p:cNvPr name="AutoShape 19" id="19"/>
          <p:cNvSpPr/>
          <p:nvPr/>
        </p:nvSpPr>
        <p:spPr>
          <a:xfrm flipV="true">
            <a:off x="11097679" y="1565487"/>
            <a:ext cx="0" cy="12771803"/>
          </a:xfrm>
          <a:prstGeom prst="line">
            <a:avLst/>
          </a:prstGeom>
          <a:ln cap="flat" w="38100">
            <a:solidFill>
              <a:srgbClr val="FDEBC6"/>
            </a:solidFill>
            <a:prstDash val="sysDash"/>
            <a:headEnd type="none" len="sm" w="sm"/>
            <a:tailEnd type="none" len="sm" w="sm"/>
          </a:ln>
        </p:spPr>
      </p:sp>
      <p:grpSp>
        <p:nvGrpSpPr>
          <p:cNvPr name="Group 20" id="20"/>
          <p:cNvGrpSpPr/>
          <p:nvPr/>
        </p:nvGrpSpPr>
        <p:grpSpPr>
          <a:xfrm rot="0">
            <a:off x="10859554" y="1839471"/>
            <a:ext cx="470312" cy="47031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0">
            <a:off x="10859554" y="4357681"/>
            <a:ext cx="470312" cy="47031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6" id="26"/>
          <p:cNvGrpSpPr/>
          <p:nvPr/>
        </p:nvGrpSpPr>
        <p:grpSpPr>
          <a:xfrm rot="0">
            <a:off x="10878604" y="6875892"/>
            <a:ext cx="470312" cy="47031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9" id="29"/>
          <p:cNvGrpSpPr/>
          <p:nvPr/>
        </p:nvGrpSpPr>
        <p:grpSpPr>
          <a:xfrm rot="0">
            <a:off x="10859554" y="9023144"/>
            <a:ext cx="470312" cy="47031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32" id="32"/>
          <p:cNvSpPr/>
          <p:nvPr/>
        </p:nvSpPr>
        <p:spPr>
          <a:xfrm flipH="false" flipV="false" rot="0">
            <a:off x="11825165" y="2668931"/>
            <a:ext cx="5850239" cy="2594988"/>
          </a:xfrm>
          <a:custGeom>
            <a:avLst/>
            <a:gdLst/>
            <a:ahLst/>
            <a:cxnLst/>
            <a:rect r="r" b="b" t="t" l="l"/>
            <a:pathLst>
              <a:path h="2594988" w="5850239">
                <a:moveTo>
                  <a:pt x="0" y="0"/>
                </a:moveTo>
                <a:lnTo>
                  <a:pt x="5850239" y="0"/>
                </a:lnTo>
                <a:lnTo>
                  <a:pt x="5850239" y="2594988"/>
                </a:lnTo>
                <a:lnTo>
                  <a:pt x="0" y="2594988"/>
                </a:lnTo>
                <a:lnTo>
                  <a:pt x="0" y="0"/>
                </a:lnTo>
                <a:close/>
              </a:path>
            </a:pathLst>
          </a:custGeom>
          <a:blipFill>
            <a:blip r:embed="rId4"/>
            <a:stretch>
              <a:fillRect l="0" t="0" r="0" b="0"/>
            </a:stretch>
          </a:blipFill>
        </p:spPr>
      </p:sp>
      <p:sp>
        <p:nvSpPr>
          <p:cNvPr name="TextBox 33" id="33"/>
          <p:cNvSpPr txBox="true"/>
          <p:nvPr/>
        </p:nvSpPr>
        <p:spPr>
          <a:xfrm rot="0">
            <a:off x="11806115" y="7521894"/>
            <a:ext cx="5481760" cy="1736406"/>
          </a:xfrm>
          <a:prstGeom prst="rect">
            <a:avLst/>
          </a:prstGeom>
        </p:spPr>
        <p:txBody>
          <a:bodyPr anchor="t" rtlCol="false" tIns="0" lIns="0" bIns="0" rIns="0">
            <a:spAutoFit/>
          </a:bodyPr>
          <a:lstStyle/>
          <a:p>
            <a:pPr algn="just">
              <a:lnSpc>
                <a:spcPts val="3517"/>
              </a:lnSpc>
            </a:pPr>
            <a:r>
              <a:rPr lang="en-US" b="true" sz="2512">
                <a:solidFill>
                  <a:srgbClr val="FDC965"/>
                </a:solidFill>
                <a:latin typeface="Space Mono Bold"/>
                <a:ea typeface="Space Mono Bold"/>
                <a:cs typeface="Space Mono Bold"/>
                <a:sym typeface="Space Mono Bold"/>
              </a:rPr>
              <a:t>•THESE </a:t>
            </a:r>
            <a:r>
              <a:rPr lang="en-US" b="true" sz="2512">
                <a:solidFill>
                  <a:srgbClr val="FDC965"/>
                </a:solidFill>
                <a:latin typeface="Space Mono Bold"/>
                <a:ea typeface="Space Mono Bold"/>
                <a:cs typeface="Space Mono Bold"/>
                <a:sym typeface="Space Mono Bold"/>
              </a:rPr>
              <a:t>STRUCTURES COULD EXTEND FOR MANY KILOMETERS, BUT THEIR ACTUAL EXISTENCE HAS NOT YET BEEN CONFIRMED.</a:t>
            </a:r>
          </a:p>
        </p:txBody>
      </p:sp>
      <p:sp>
        <p:nvSpPr>
          <p:cNvPr name="TextBox 34" id="34"/>
          <p:cNvSpPr txBox="true"/>
          <p:nvPr/>
        </p:nvSpPr>
        <p:spPr>
          <a:xfrm rot="0">
            <a:off x="7479931" y="2248244"/>
            <a:ext cx="3170073" cy="2096418"/>
          </a:xfrm>
          <a:prstGeom prst="rect">
            <a:avLst/>
          </a:prstGeom>
        </p:spPr>
        <p:txBody>
          <a:bodyPr anchor="t" rtlCol="false" tIns="0" lIns="0" bIns="0" rIns="0">
            <a:spAutoFit/>
          </a:bodyPr>
          <a:lstStyle/>
          <a:p>
            <a:pPr algn="l">
              <a:lnSpc>
                <a:spcPts val="2796"/>
              </a:lnSpc>
              <a:spcBef>
                <a:spcPct val="0"/>
              </a:spcBef>
            </a:pPr>
            <a:r>
              <a:rPr lang="en-US" sz="1997">
                <a:solidFill>
                  <a:srgbClr val="FDEBC6"/>
                </a:solidFill>
                <a:latin typeface="Space Mono"/>
                <a:ea typeface="Space Mono"/>
                <a:cs typeface="Space Mono"/>
                <a:sym typeface="Space Mono"/>
              </a:rPr>
              <a:t>Figure 1 Pits on Mars: (A) Dena,</a:t>
            </a:r>
          </a:p>
          <a:p>
            <a:pPr algn="l">
              <a:lnSpc>
                <a:spcPts val="2796"/>
              </a:lnSpc>
              <a:spcBef>
                <a:spcPct val="0"/>
              </a:spcBef>
            </a:pPr>
            <a:r>
              <a:rPr lang="en-US" sz="1997">
                <a:solidFill>
                  <a:srgbClr val="FDEBC6"/>
                </a:solidFill>
                <a:latin typeface="Space Mono"/>
                <a:ea typeface="Space Mono"/>
                <a:cs typeface="Space Mono"/>
                <a:sym typeface="Space Mono"/>
              </a:rPr>
              <a:t>(B)Chloe, (C) Wendy, (D</a:t>
            </a:r>
            <a:r>
              <a:rPr lang="en-US" sz="1997">
                <a:solidFill>
                  <a:srgbClr val="FDEBC6"/>
                </a:solidFill>
                <a:latin typeface="Space Mono"/>
                <a:ea typeface="Space Mono"/>
                <a:cs typeface="Space Mono"/>
                <a:sym typeface="Space Mono"/>
              </a:rPr>
              <a:t>)</a:t>
            </a:r>
            <a:r>
              <a:rPr lang="en-US" sz="1997">
                <a:solidFill>
                  <a:srgbClr val="FDEBC6"/>
                </a:solidFill>
                <a:latin typeface="Space Mono"/>
                <a:ea typeface="Space Mono"/>
                <a:cs typeface="Space Mono"/>
                <a:sym typeface="Space Mono"/>
              </a:rPr>
              <a:t> Annie, (E) </a:t>
            </a:r>
          </a:p>
          <a:p>
            <a:pPr algn="l">
              <a:lnSpc>
                <a:spcPts val="2796"/>
              </a:lnSpc>
              <a:spcBef>
                <a:spcPct val="0"/>
              </a:spcBef>
            </a:pPr>
            <a:r>
              <a:rPr lang="en-US" sz="1997">
                <a:solidFill>
                  <a:srgbClr val="FDEBC6"/>
                </a:solidFill>
                <a:latin typeface="Space Mono"/>
                <a:ea typeface="Space Mono"/>
                <a:cs typeface="Space Mono"/>
                <a:sym typeface="Space Mono"/>
              </a:rPr>
              <a:t>Abby and Nikki, (F) Jeanne</a:t>
            </a:r>
          </a:p>
        </p:txBody>
      </p:sp>
      <p:sp>
        <p:nvSpPr>
          <p:cNvPr name="TextBox 35" id="35"/>
          <p:cNvSpPr txBox="true"/>
          <p:nvPr/>
        </p:nvSpPr>
        <p:spPr>
          <a:xfrm rot="0">
            <a:off x="7479931" y="6603676"/>
            <a:ext cx="3170073" cy="692150"/>
          </a:xfrm>
          <a:prstGeom prst="rect">
            <a:avLst/>
          </a:prstGeom>
        </p:spPr>
        <p:txBody>
          <a:bodyPr anchor="t" rtlCol="false" tIns="0" lIns="0" bIns="0" rIns="0">
            <a:spAutoFit/>
          </a:bodyPr>
          <a:lstStyle/>
          <a:p>
            <a:pPr algn="l">
              <a:lnSpc>
                <a:spcPts val="2800"/>
              </a:lnSpc>
              <a:spcBef>
                <a:spcPct val="0"/>
              </a:spcBef>
            </a:pPr>
            <a:r>
              <a:rPr lang="en-US" sz="2000">
                <a:solidFill>
                  <a:srgbClr val="FDEBC6"/>
                </a:solidFill>
                <a:latin typeface="Space Mono"/>
                <a:ea typeface="Space Mono"/>
                <a:cs typeface="Space Mono"/>
                <a:sym typeface="Space Mono"/>
              </a:rPr>
              <a:t>Figure 2 Pits on the surface of the Moon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AutoShape 2" id="2"/>
          <p:cNvSpPr/>
          <p:nvPr/>
        </p:nvSpPr>
        <p:spPr>
          <a:xfrm>
            <a:off x="1356137" y="3262591"/>
            <a:ext cx="15375360" cy="0"/>
          </a:xfrm>
          <a:prstGeom prst="line">
            <a:avLst/>
          </a:prstGeom>
          <a:ln cap="flat" w="38100">
            <a:solidFill>
              <a:srgbClr val="FDEBC6"/>
            </a:solidFill>
            <a:prstDash val="sysDash"/>
            <a:headEnd type="none" len="sm" w="sm"/>
            <a:tailEnd type="none" len="sm" w="sm"/>
          </a:ln>
        </p:spPr>
      </p:sp>
      <p:grpSp>
        <p:nvGrpSpPr>
          <p:cNvPr name="Group 3" id="3"/>
          <p:cNvGrpSpPr/>
          <p:nvPr/>
        </p:nvGrpSpPr>
        <p:grpSpPr>
          <a:xfrm rot="0">
            <a:off x="6531377" y="3027435"/>
            <a:ext cx="470312" cy="47031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2522943" y="3027435"/>
            <a:ext cx="470312" cy="47031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5059589" y="3027435"/>
            <a:ext cx="470312" cy="47031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535464" y="3027435"/>
            <a:ext cx="470312" cy="4703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9098"/>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9144000" y="3754922"/>
            <a:ext cx="6789766" cy="5703403"/>
          </a:xfrm>
          <a:custGeom>
            <a:avLst/>
            <a:gdLst/>
            <a:ahLst/>
            <a:cxnLst/>
            <a:rect r="r" b="b" t="t" l="l"/>
            <a:pathLst>
              <a:path h="5703403" w="6789766">
                <a:moveTo>
                  <a:pt x="0" y="0"/>
                </a:moveTo>
                <a:lnTo>
                  <a:pt x="6789766" y="0"/>
                </a:lnTo>
                <a:lnTo>
                  <a:pt x="6789766" y="5703403"/>
                </a:lnTo>
                <a:lnTo>
                  <a:pt x="0" y="5703403"/>
                </a:lnTo>
                <a:lnTo>
                  <a:pt x="0" y="0"/>
                </a:lnTo>
                <a:close/>
              </a:path>
            </a:pathLst>
          </a:custGeom>
          <a:blipFill>
            <a:blip r:embed="rId2"/>
            <a:stretch>
              <a:fillRect l="0" t="0" r="0" b="0"/>
            </a:stretch>
          </a:blipFill>
        </p:spPr>
      </p:sp>
      <p:sp>
        <p:nvSpPr>
          <p:cNvPr name="TextBox 16" id="16"/>
          <p:cNvSpPr txBox="true"/>
          <p:nvPr/>
        </p:nvSpPr>
        <p:spPr>
          <a:xfrm rot="0">
            <a:off x="1028700" y="397732"/>
            <a:ext cx="16230600" cy="1290512"/>
          </a:xfrm>
          <a:prstGeom prst="rect">
            <a:avLst/>
          </a:prstGeom>
        </p:spPr>
        <p:txBody>
          <a:bodyPr anchor="t" rtlCol="false" tIns="0" lIns="0" bIns="0" rIns="0">
            <a:spAutoFit/>
          </a:bodyPr>
          <a:lstStyle/>
          <a:p>
            <a:pPr algn="ctr">
              <a:lnSpc>
                <a:spcPts val="10198"/>
              </a:lnSpc>
            </a:pPr>
            <a:r>
              <a:rPr lang="en-US" sz="8716" b="true">
                <a:solidFill>
                  <a:srgbClr val="FDC965"/>
                </a:solidFill>
                <a:latin typeface="Cosmic Octo Bold"/>
                <a:ea typeface="Cosmic Octo Bold"/>
                <a:cs typeface="Cosmic Octo Bold"/>
                <a:sym typeface="Cosmic Octo Bold"/>
              </a:rPr>
              <a:t>Seism</a:t>
            </a:r>
            <a:r>
              <a:rPr lang="en-US" b="true" sz="8716">
                <a:solidFill>
                  <a:srgbClr val="FDC965"/>
                </a:solidFill>
                <a:latin typeface="Cosmic Octo Bold"/>
                <a:ea typeface="Cosmic Octo Bold"/>
                <a:cs typeface="Cosmic Octo Bold"/>
                <a:sym typeface="Cosmic Octo Bold"/>
              </a:rPr>
              <a:t>ic Surveying</a:t>
            </a:r>
          </a:p>
        </p:txBody>
      </p:sp>
      <p:sp>
        <p:nvSpPr>
          <p:cNvPr name="TextBox 17" id="17"/>
          <p:cNvSpPr txBox="true"/>
          <p:nvPr/>
        </p:nvSpPr>
        <p:spPr>
          <a:xfrm rot="0">
            <a:off x="2308909" y="1887407"/>
            <a:ext cx="13670181" cy="1099820"/>
          </a:xfrm>
          <a:prstGeom prst="rect">
            <a:avLst/>
          </a:prstGeom>
        </p:spPr>
        <p:txBody>
          <a:bodyPr anchor="t" rtlCol="false" tIns="0" lIns="0" bIns="0" rIns="0">
            <a:spAutoFit/>
          </a:bodyPr>
          <a:lstStyle/>
          <a:p>
            <a:pPr algn="ctr">
              <a:lnSpc>
                <a:spcPts val="4480"/>
              </a:lnSpc>
            </a:pPr>
            <a:r>
              <a:rPr lang="en-US" sz="3200" i="true">
                <a:solidFill>
                  <a:srgbClr val="FDC965"/>
                </a:solidFill>
                <a:latin typeface="Space Mono Italics"/>
                <a:ea typeface="Space Mono Italics"/>
                <a:cs typeface="Space Mono Italics"/>
                <a:sym typeface="Space Mono Italics"/>
              </a:rPr>
              <a:t>THE</a:t>
            </a:r>
            <a:r>
              <a:rPr lang="en-US" sz="3200" i="true">
                <a:solidFill>
                  <a:srgbClr val="FDC965"/>
                </a:solidFill>
                <a:latin typeface="Space Mono Italics"/>
                <a:ea typeface="Space Mono Italics"/>
                <a:cs typeface="Space Mono Italics"/>
                <a:sym typeface="Space Mono Italics"/>
              </a:rPr>
              <a:t> BEST APPROACH FOR SRUDYING GEOLOGICAL STRUCTURE OF MARS WITH MINIMAL FINANCIAL COSTS IS </a:t>
            </a:r>
            <a:r>
              <a:rPr lang="en-US" b="true" sz="3200" i="true">
                <a:solidFill>
                  <a:srgbClr val="FDC965"/>
                </a:solidFill>
                <a:latin typeface="Space Mono Bold Italics"/>
                <a:ea typeface="Space Mono Bold Italics"/>
                <a:cs typeface="Space Mono Bold Italics"/>
                <a:sym typeface="Space Mono Bold Italics"/>
              </a:rPr>
              <a:t>SEISMIC SURVEYING </a:t>
            </a:r>
          </a:p>
        </p:txBody>
      </p:sp>
      <p:sp>
        <p:nvSpPr>
          <p:cNvPr name="TextBox 18" id="18"/>
          <p:cNvSpPr txBox="true"/>
          <p:nvPr/>
        </p:nvSpPr>
        <p:spPr>
          <a:xfrm rot="0">
            <a:off x="2308909" y="4275701"/>
            <a:ext cx="5933584" cy="3508964"/>
          </a:xfrm>
          <a:prstGeom prst="rect">
            <a:avLst/>
          </a:prstGeom>
        </p:spPr>
        <p:txBody>
          <a:bodyPr anchor="t" rtlCol="false" tIns="0" lIns="0" bIns="0" rIns="0">
            <a:spAutoFit/>
          </a:bodyPr>
          <a:lstStyle/>
          <a:p>
            <a:pPr algn="l">
              <a:lnSpc>
                <a:spcPts val="3533"/>
              </a:lnSpc>
              <a:spcBef>
                <a:spcPct val="0"/>
              </a:spcBef>
            </a:pPr>
            <a:r>
              <a:rPr lang="en-US" sz="2523">
                <a:solidFill>
                  <a:srgbClr val="FFFFFF"/>
                </a:solidFill>
                <a:latin typeface="Space Mono"/>
                <a:ea typeface="Space Mono"/>
                <a:cs typeface="Space Mono"/>
                <a:sym typeface="Space Mono"/>
              </a:rPr>
              <a:t>•T</a:t>
            </a:r>
            <a:r>
              <a:rPr lang="en-US" sz="2523">
                <a:solidFill>
                  <a:srgbClr val="FFFFFF"/>
                </a:solidFill>
                <a:latin typeface="Space Mono"/>
                <a:ea typeface="Space Mono"/>
                <a:cs typeface="Space Mono"/>
                <a:sym typeface="Space Mono"/>
              </a:rPr>
              <a:t>his method allows us to learn about the structure of caves without entering them, as all research can be carried out entirely from the surface. For this purpose, it is most practical to use an autonomous robot.</a:t>
            </a:r>
          </a:p>
        </p:txBody>
      </p:sp>
      <p:sp>
        <p:nvSpPr>
          <p:cNvPr name="TextBox 19" id="19"/>
          <p:cNvSpPr txBox="true"/>
          <p:nvPr/>
        </p:nvSpPr>
        <p:spPr>
          <a:xfrm rot="0">
            <a:off x="1028700" y="214559"/>
            <a:ext cx="16230600" cy="1290512"/>
          </a:xfrm>
          <a:prstGeom prst="rect">
            <a:avLst/>
          </a:prstGeom>
        </p:spPr>
        <p:txBody>
          <a:bodyPr anchor="t" rtlCol="false" tIns="0" lIns="0" bIns="0" rIns="0">
            <a:spAutoFit/>
          </a:bodyPr>
          <a:lstStyle/>
          <a:p>
            <a:pPr algn="ctr">
              <a:lnSpc>
                <a:spcPts val="10198"/>
              </a:lnSpc>
            </a:pPr>
            <a:r>
              <a:rPr lang="en-US" b="true" sz="8716">
                <a:solidFill>
                  <a:srgbClr val="FFFFFF"/>
                </a:solidFill>
                <a:latin typeface="Cosmic Octo Bold"/>
                <a:ea typeface="Cosmic Octo Bold"/>
                <a:cs typeface="Cosmic Octo Bold"/>
                <a:sym typeface="Cosmic Octo Bold"/>
              </a:rPr>
              <a:t>Seismic Surveying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sp>
        <p:nvSpPr>
          <p:cNvPr name="Freeform 2" id="2"/>
          <p:cNvSpPr/>
          <p:nvPr/>
        </p:nvSpPr>
        <p:spPr>
          <a:xfrm flipH="false" flipV="false" rot="0">
            <a:off x="7720092" y="2701424"/>
            <a:ext cx="9277753" cy="7155467"/>
          </a:xfrm>
          <a:custGeom>
            <a:avLst/>
            <a:gdLst/>
            <a:ahLst/>
            <a:cxnLst/>
            <a:rect r="r" b="b" t="t" l="l"/>
            <a:pathLst>
              <a:path h="7155467" w="9277753">
                <a:moveTo>
                  <a:pt x="0" y="0"/>
                </a:moveTo>
                <a:lnTo>
                  <a:pt x="9277754" y="0"/>
                </a:lnTo>
                <a:lnTo>
                  <a:pt x="9277754" y="7155468"/>
                </a:lnTo>
                <a:lnTo>
                  <a:pt x="0" y="7155468"/>
                </a:lnTo>
                <a:lnTo>
                  <a:pt x="0" y="0"/>
                </a:lnTo>
                <a:close/>
              </a:path>
            </a:pathLst>
          </a:custGeom>
          <a:blipFill>
            <a:blip r:embed="rId2"/>
            <a:stretch>
              <a:fillRect l="0" t="0" r="0" b="0"/>
            </a:stretch>
          </a:blipFill>
        </p:spPr>
      </p:sp>
      <p:sp>
        <p:nvSpPr>
          <p:cNvPr name="TextBox 3" id="3"/>
          <p:cNvSpPr txBox="true"/>
          <p:nvPr/>
        </p:nvSpPr>
        <p:spPr>
          <a:xfrm rot="0">
            <a:off x="1028700" y="527132"/>
            <a:ext cx="15358014" cy="1927007"/>
          </a:xfrm>
          <a:prstGeom prst="rect">
            <a:avLst/>
          </a:prstGeom>
        </p:spPr>
        <p:txBody>
          <a:bodyPr anchor="t" rtlCol="false" tIns="0" lIns="0" bIns="0" rIns="0">
            <a:spAutoFit/>
          </a:bodyPr>
          <a:lstStyle/>
          <a:p>
            <a:pPr algn="ctr">
              <a:lnSpc>
                <a:spcPts val="7619"/>
              </a:lnSpc>
            </a:pPr>
            <a:r>
              <a:rPr lang="en-US" sz="6512" b="true">
                <a:solidFill>
                  <a:srgbClr val="FDC965"/>
                </a:solidFill>
                <a:latin typeface="Cosmic Octo Bold"/>
                <a:ea typeface="Cosmic Octo Bold"/>
                <a:cs typeface="Cosmic Octo Bold"/>
                <a:sym typeface="Cosmic Octo Bold"/>
              </a:rPr>
              <a:t>Engineering Marvel: Build</a:t>
            </a:r>
            <a:r>
              <a:rPr lang="en-US" b="true" sz="6512">
                <a:solidFill>
                  <a:srgbClr val="FDC965"/>
                </a:solidFill>
                <a:latin typeface="Cosmic Octo Bold"/>
                <a:ea typeface="Cosmic Octo Bold"/>
                <a:cs typeface="Cosmic Octo Bold"/>
                <a:sym typeface="Cosmic Octo Bold"/>
              </a:rPr>
              <a:t>ing a Mars Rover</a:t>
            </a:r>
          </a:p>
        </p:txBody>
      </p:sp>
      <p:sp>
        <p:nvSpPr>
          <p:cNvPr name="TextBox 4" id="4"/>
          <p:cNvSpPr txBox="true"/>
          <p:nvPr/>
        </p:nvSpPr>
        <p:spPr>
          <a:xfrm rot="0">
            <a:off x="1352126" y="3622474"/>
            <a:ext cx="6237444" cy="3894427"/>
          </a:xfrm>
          <a:prstGeom prst="rect">
            <a:avLst/>
          </a:prstGeom>
        </p:spPr>
        <p:txBody>
          <a:bodyPr anchor="t" rtlCol="false" tIns="0" lIns="0" bIns="0" rIns="0">
            <a:spAutoFit/>
          </a:bodyPr>
          <a:lstStyle/>
          <a:p>
            <a:pPr algn="l">
              <a:lnSpc>
                <a:spcPts val="3111"/>
              </a:lnSpc>
            </a:pPr>
            <a:r>
              <a:rPr lang="en-US" sz="2222" b="true">
                <a:solidFill>
                  <a:srgbClr val="32C0C9"/>
                </a:solidFill>
                <a:latin typeface="Space Mono Bold"/>
                <a:ea typeface="Space Mono Bold"/>
                <a:cs typeface="Space Mono Bold"/>
                <a:sym typeface="Space Mono Bold"/>
              </a:rPr>
              <a:t> FULLY FUNCTIONAL PROTOTYPE OF A ROBOTIC SYSTEM FOR SEISMIC EXPLORATION OF THE MARTIAN SUBSURFACE. </a:t>
            </a:r>
            <a:r>
              <a:rPr lang="en-US" b="true" sz="2222">
                <a:solidFill>
                  <a:srgbClr val="32C0C9"/>
                </a:solidFill>
                <a:latin typeface="Space Mono Bold"/>
                <a:ea typeface="Space Mono Bold"/>
                <a:cs typeface="Space Mono Bold"/>
                <a:sym typeface="Space Mono Bold"/>
              </a:rPr>
              <a:t>THE PROPOSED SYSTEM IS INTENDED TO INVESTIGATE DEPTHS OF UP TO 100 METERS, AS THIS RANGE IS CONSIDERED THE MOST PROMISING FOR THE DETECTION OF POTENTIAL LAVA FORMATIONS.</a:t>
            </a:r>
          </a:p>
          <a:p>
            <a:pPr algn="l">
              <a:lnSpc>
                <a:spcPts val="311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grpSp>
        <p:nvGrpSpPr>
          <p:cNvPr name="Group 2" id="2"/>
          <p:cNvGrpSpPr/>
          <p:nvPr/>
        </p:nvGrpSpPr>
        <p:grpSpPr>
          <a:xfrm rot="0">
            <a:off x="-366912" y="2994212"/>
            <a:ext cx="11668171" cy="6574973"/>
            <a:chOff x="0" y="0"/>
            <a:chExt cx="3073098" cy="1731680"/>
          </a:xfrm>
        </p:grpSpPr>
        <p:sp>
          <p:nvSpPr>
            <p:cNvPr name="Freeform 3" id="3"/>
            <p:cNvSpPr/>
            <p:nvPr/>
          </p:nvSpPr>
          <p:spPr>
            <a:xfrm flipH="false" flipV="false" rot="0">
              <a:off x="0" y="0"/>
              <a:ext cx="3073098" cy="1731680"/>
            </a:xfrm>
            <a:custGeom>
              <a:avLst/>
              <a:gdLst/>
              <a:ahLst/>
              <a:cxnLst/>
              <a:rect r="r" b="b" t="t" l="l"/>
              <a:pathLst>
                <a:path h="1731680" w="3073098">
                  <a:moveTo>
                    <a:pt x="33839" y="0"/>
                  </a:moveTo>
                  <a:lnTo>
                    <a:pt x="3039260" y="0"/>
                  </a:lnTo>
                  <a:cubicBezTo>
                    <a:pt x="3057948" y="0"/>
                    <a:pt x="3073098" y="15150"/>
                    <a:pt x="3073098" y="33839"/>
                  </a:cubicBezTo>
                  <a:lnTo>
                    <a:pt x="3073098" y="1697841"/>
                  </a:lnTo>
                  <a:cubicBezTo>
                    <a:pt x="3073098" y="1706816"/>
                    <a:pt x="3069533" y="1715423"/>
                    <a:pt x="3063187" y="1721769"/>
                  </a:cubicBezTo>
                  <a:cubicBezTo>
                    <a:pt x="3056841" y="1728115"/>
                    <a:pt x="3048234" y="1731680"/>
                    <a:pt x="3039260" y="1731680"/>
                  </a:cubicBezTo>
                  <a:lnTo>
                    <a:pt x="33839" y="1731680"/>
                  </a:lnTo>
                  <a:cubicBezTo>
                    <a:pt x="24864" y="1731680"/>
                    <a:pt x="16257" y="1728115"/>
                    <a:pt x="9911" y="1721769"/>
                  </a:cubicBezTo>
                  <a:cubicBezTo>
                    <a:pt x="3565" y="1715423"/>
                    <a:pt x="0" y="1706816"/>
                    <a:pt x="0" y="1697841"/>
                  </a:cubicBezTo>
                  <a:lnTo>
                    <a:pt x="0" y="33839"/>
                  </a:lnTo>
                  <a:cubicBezTo>
                    <a:pt x="0" y="24864"/>
                    <a:pt x="3565" y="16257"/>
                    <a:pt x="9911" y="9911"/>
                  </a:cubicBezTo>
                  <a:cubicBezTo>
                    <a:pt x="16257" y="3565"/>
                    <a:pt x="24864" y="0"/>
                    <a:pt x="33839" y="0"/>
                  </a:cubicBezTo>
                  <a:close/>
                </a:path>
              </a:pathLst>
            </a:custGeom>
            <a:solidFill>
              <a:srgbClr val="FDEBC6"/>
            </a:solidFill>
          </p:spPr>
        </p:sp>
        <p:sp>
          <p:nvSpPr>
            <p:cNvPr name="TextBox 4" id="4"/>
            <p:cNvSpPr txBox="true"/>
            <p:nvPr/>
          </p:nvSpPr>
          <p:spPr>
            <a:xfrm>
              <a:off x="0" y="-47625"/>
              <a:ext cx="3073098" cy="177930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0" y="3350435"/>
            <a:ext cx="11301259" cy="5862528"/>
          </a:xfrm>
          <a:custGeom>
            <a:avLst/>
            <a:gdLst/>
            <a:ahLst/>
            <a:cxnLst/>
            <a:rect r="r" b="b" t="t" l="l"/>
            <a:pathLst>
              <a:path h="5862528" w="11301259">
                <a:moveTo>
                  <a:pt x="0" y="0"/>
                </a:moveTo>
                <a:lnTo>
                  <a:pt x="11301259" y="0"/>
                </a:lnTo>
                <a:lnTo>
                  <a:pt x="11301259" y="5862528"/>
                </a:lnTo>
                <a:lnTo>
                  <a:pt x="0" y="5862528"/>
                </a:lnTo>
                <a:lnTo>
                  <a:pt x="0" y="0"/>
                </a:lnTo>
                <a:close/>
              </a:path>
            </a:pathLst>
          </a:custGeom>
          <a:blipFill>
            <a:blip r:embed="rId2"/>
            <a:stretch>
              <a:fillRect l="0" t="0" r="0" b="0"/>
            </a:stretch>
          </a:blipFill>
        </p:spPr>
      </p:sp>
      <p:sp>
        <p:nvSpPr>
          <p:cNvPr name="TextBox 6" id="6"/>
          <p:cNvSpPr txBox="true"/>
          <p:nvPr/>
        </p:nvSpPr>
        <p:spPr>
          <a:xfrm rot="0">
            <a:off x="295674" y="770650"/>
            <a:ext cx="11449263" cy="1640204"/>
          </a:xfrm>
          <a:prstGeom prst="rect">
            <a:avLst/>
          </a:prstGeom>
        </p:spPr>
        <p:txBody>
          <a:bodyPr anchor="t" rtlCol="false" tIns="0" lIns="0" bIns="0" rIns="0">
            <a:spAutoFit/>
          </a:bodyPr>
          <a:lstStyle/>
          <a:p>
            <a:pPr algn="l">
              <a:lnSpc>
                <a:spcPts val="6434"/>
              </a:lnSpc>
            </a:pPr>
            <a:r>
              <a:rPr lang="en-US" sz="5499" b="true">
                <a:solidFill>
                  <a:srgbClr val="32C0C9"/>
                </a:solidFill>
                <a:latin typeface="Cosmic Octo Bold"/>
                <a:ea typeface="Cosmic Octo Bold"/>
                <a:cs typeface="Cosmic Octo Bold"/>
                <a:sym typeface="Cosmic Octo Bold"/>
              </a:rPr>
              <a:t>operating principle of the robot</a:t>
            </a:r>
          </a:p>
        </p:txBody>
      </p:sp>
      <p:sp>
        <p:nvSpPr>
          <p:cNvPr name="TextBox 7" id="7"/>
          <p:cNvSpPr txBox="true"/>
          <p:nvPr/>
        </p:nvSpPr>
        <p:spPr>
          <a:xfrm rot="0">
            <a:off x="11744936" y="441180"/>
            <a:ext cx="6102051" cy="9554323"/>
          </a:xfrm>
          <a:prstGeom prst="rect">
            <a:avLst/>
          </a:prstGeom>
        </p:spPr>
        <p:txBody>
          <a:bodyPr anchor="t" rtlCol="false" tIns="0" lIns="0" bIns="0" rIns="0">
            <a:spAutoFit/>
          </a:bodyPr>
          <a:lstStyle/>
          <a:p>
            <a:pPr algn="l">
              <a:lnSpc>
                <a:spcPts val="2361"/>
              </a:lnSpc>
            </a:pPr>
            <a:r>
              <a:rPr lang="en-US" sz="1686" b="true">
                <a:solidFill>
                  <a:srgbClr val="FDC965"/>
                </a:solidFill>
                <a:latin typeface="Space Mono Bold"/>
                <a:ea typeface="Space Mono Bold"/>
                <a:cs typeface="Space Mono Bold"/>
                <a:sym typeface="Space Mono Bold"/>
              </a:rPr>
              <a:t>1.      THE ROBOT LANDS IN AN AREA WHERE THERE ARE GROUND DEPRESSIONS AND POSSIBLE CAVE ENTRANCES. THE LANDING SITE WILL BE LOCATED APPROXIMATELY 1 KILOMETER FROM THE DEPRESSION, AFTER WHICH THE ROBOT AUTONOMOUSLY TRAVELS TO THE RESEARCH LOCATION.</a:t>
            </a:r>
          </a:p>
          <a:p>
            <a:pPr algn="l">
              <a:lnSpc>
                <a:spcPts val="2361"/>
              </a:lnSpc>
            </a:pPr>
            <a:r>
              <a:rPr lang="en-US" sz="1686" b="true">
                <a:solidFill>
                  <a:srgbClr val="FDC965"/>
                </a:solidFill>
                <a:latin typeface="Space Mono Bold"/>
                <a:ea typeface="Space Mono Bold"/>
                <a:cs typeface="Space Mono Bold"/>
                <a:sym typeface="Space Mono Bold"/>
              </a:rPr>
              <a:t>2.     At the research site, the robot moves forward, unspooling a cable, and uses a special mechanism to install vibration sensors into the regolith at intervals of every 5 meters. The sensors are placed in a line, positioned perpendicular to the assumed direction of the hypothetical cave.</a:t>
            </a:r>
          </a:p>
          <a:p>
            <a:pPr algn="l">
              <a:lnSpc>
                <a:spcPts val="2361"/>
              </a:lnSpc>
            </a:pPr>
            <a:r>
              <a:rPr lang="en-US" sz="1686" b="true">
                <a:solidFill>
                  <a:srgbClr val="FDC965"/>
                </a:solidFill>
                <a:latin typeface="Space Mono Bold"/>
                <a:ea typeface="Space Mono Bold"/>
                <a:cs typeface="Space Mono Bold"/>
                <a:sym typeface="Space Mono Bold"/>
              </a:rPr>
              <a:t>3.     After installing all the sensors, the robot lowers a seismic vibrator onto the regolith and p</a:t>
            </a:r>
            <a:r>
              <a:rPr lang="en-US" b="true" sz="1686">
                <a:solidFill>
                  <a:srgbClr val="FDC965"/>
                </a:solidFill>
                <a:latin typeface="Space Mono Bold"/>
                <a:ea typeface="Space Mono Bold"/>
                <a:cs typeface="Space Mono Bold"/>
                <a:sym typeface="Space Mono Bold"/>
              </a:rPr>
              <a:t>RESSES IT DOWN USING ITS OWN WEIGHT.</a:t>
            </a:r>
          </a:p>
          <a:p>
            <a:pPr algn="l">
              <a:lnSpc>
                <a:spcPts val="2361"/>
              </a:lnSpc>
            </a:pPr>
            <a:r>
              <a:rPr lang="en-US" b="true" sz="1686">
                <a:solidFill>
                  <a:srgbClr val="FDC965"/>
                </a:solidFill>
                <a:latin typeface="Space Mono Bold"/>
                <a:ea typeface="Space Mono Bold"/>
                <a:cs typeface="Space Mono Bold"/>
                <a:sym typeface="Space Mono Bold"/>
              </a:rPr>
              <a:t>4.    THE ROBOT ACTIVATES THE SEISMIC VIBRATOR. SEISMIC WAVES PROPAGATE TO DEPTHS OF UP TO 100 METERS, REFLECT OFF INTERNAL STRUCTURES, AND ARE DETECTED BY THE SEISMIC SENSORS.</a:t>
            </a:r>
          </a:p>
          <a:p>
            <a:pPr algn="l">
              <a:lnSpc>
                <a:spcPts val="2361"/>
              </a:lnSpc>
            </a:pPr>
            <a:r>
              <a:rPr lang="en-US" b="true" sz="1686">
                <a:solidFill>
                  <a:srgbClr val="FDC965"/>
                </a:solidFill>
                <a:latin typeface="Space Mono Bold"/>
                <a:ea typeface="Space Mono Bold"/>
                <a:cs typeface="Space Mono Bold"/>
                <a:sym typeface="Space Mono Bold"/>
              </a:rPr>
              <a:t>5.     EACH SENSOR TRANSMITS DATA TO A MICROCONTROLLER, AND THE COLLECTED DATA IS THEN SENT TO EARTH FOR DETAILED ANALYSIS.</a:t>
            </a:r>
          </a:p>
          <a:p>
            <a:pPr algn="l">
              <a:lnSpc>
                <a:spcPts val="2361"/>
              </a:lnSpc>
            </a:pPr>
            <a:r>
              <a:rPr lang="en-US" b="true" sz="1686">
                <a:solidFill>
                  <a:srgbClr val="FDC965"/>
                </a:solidFill>
                <a:latin typeface="Space Mono Bold"/>
                <a:ea typeface="Space Mono Bold"/>
                <a:cs typeface="Space Mono Bold"/>
                <a:sym typeface="Space Mono Bold"/>
              </a:rPr>
              <a:t>6.    ONCE EXPLORATION IN THIS DIRECTION IS COMPLETED, THE ROBOT RETURNS AND USES THE SAME MECHANISM TO RETRIEVE THE SENSORS AND WIND THE CABLE BACK ONTO THE SPOOL.</a:t>
            </a:r>
          </a:p>
          <a:p>
            <a:pPr algn="l">
              <a:lnSpc>
                <a:spcPts val="2361"/>
              </a:lnSpc>
            </a:pPr>
            <a:r>
              <a:rPr lang="en-US" b="true" sz="1686">
                <a:solidFill>
                  <a:srgbClr val="FDC965"/>
                </a:solidFill>
                <a:latin typeface="Space Mono Bold"/>
                <a:ea typeface="Space Mono Bold"/>
                <a:cs typeface="Space Mono Bold"/>
                <a:sym typeface="Space Mono Bold"/>
              </a:rPr>
              <a:t>7.    THE ROBOT THEN MOVES TO ANOTHER SECTOR AND REPEATS THE EXPLORATION PROCESS.</a:t>
            </a:r>
          </a:p>
          <a:p>
            <a:pPr algn="l">
              <a:lnSpc>
                <a:spcPts val="236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grpSp>
        <p:nvGrpSpPr>
          <p:cNvPr name="Group 2" id="2"/>
          <p:cNvGrpSpPr/>
          <p:nvPr/>
        </p:nvGrpSpPr>
        <p:grpSpPr>
          <a:xfrm rot="0">
            <a:off x="2217752" y="8757956"/>
            <a:ext cx="3989594" cy="921452"/>
            <a:chOff x="0" y="0"/>
            <a:chExt cx="1050757" cy="242687"/>
          </a:xfrm>
        </p:grpSpPr>
        <p:sp>
          <p:nvSpPr>
            <p:cNvPr name="Freeform 3" id="3"/>
            <p:cNvSpPr/>
            <p:nvPr/>
          </p:nvSpPr>
          <p:spPr>
            <a:xfrm flipH="false" flipV="false" rot="0">
              <a:off x="0" y="0"/>
              <a:ext cx="1050757" cy="242687"/>
            </a:xfrm>
            <a:custGeom>
              <a:avLst/>
              <a:gdLst/>
              <a:ahLst/>
              <a:cxnLst/>
              <a:rect r="r" b="b" t="t" l="l"/>
              <a:pathLst>
                <a:path h="242687" w="1050757">
                  <a:moveTo>
                    <a:pt x="98967" y="0"/>
                  </a:moveTo>
                  <a:lnTo>
                    <a:pt x="951790" y="0"/>
                  </a:lnTo>
                  <a:cubicBezTo>
                    <a:pt x="978038" y="0"/>
                    <a:pt x="1003211" y="10427"/>
                    <a:pt x="1021770" y="28987"/>
                  </a:cubicBezTo>
                  <a:cubicBezTo>
                    <a:pt x="1040330" y="47547"/>
                    <a:pt x="1050757" y="72719"/>
                    <a:pt x="1050757" y="98967"/>
                  </a:cubicBezTo>
                  <a:lnTo>
                    <a:pt x="1050757" y="143720"/>
                  </a:lnTo>
                  <a:cubicBezTo>
                    <a:pt x="1050757" y="169968"/>
                    <a:pt x="1040330" y="195140"/>
                    <a:pt x="1021770" y="213700"/>
                  </a:cubicBezTo>
                  <a:cubicBezTo>
                    <a:pt x="1003211" y="232260"/>
                    <a:pt x="978038" y="242687"/>
                    <a:pt x="951790" y="242687"/>
                  </a:cubicBezTo>
                  <a:lnTo>
                    <a:pt x="98967" y="242687"/>
                  </a:lnTo>
                  <a:cubicBezTo>
                    <a:pt x="72719" y="242687"/>
                    <a:pt x="47547" y="232260"/>
                    <a:pt x="28987" y="213700"/>
                  </a:cubicBezTo>
                  <a:cubicBezTo>
                    <a:pt x="10427" y="195140"/>
                    <a:pt x="0" y="169968"/>
                    <a:pt x="0" y="143720"/>
                  </a:cubicBezTo>
                  <a:lnTo>
                    <a:pt x="0" y="98967"/>
                  </a:lnTo>
                  <a:cubicBezTo>
                    <a:pt x="0" y="72719"/>
                    <a:pt x="10427" y="47547"/>
                    <a:pt x="28987" y="28987"/>
                  </a:cubicBezTo>
                  <a:cubicBezTo>
                    <a:pt x="47547" y="10427"/>
                    <a:pt x="72719" y="0"/>
                    <a:pt x="98967" y="0"/>
                  </a:cubicBezTo>
                  <a:close/>
                </a:path>
              </a:pathLst>
            </a:custGeom>
            <a:solidFill>
              <a:srgbClr val="FDEBC6"/>
            </a:solidFill>
          </p:spPr>
        </p:sp>
        <p:sp>
          <p:nvSpPr>
            <p:cNvPr name="TextBox 4" id="4"/>
            <p:cNvSpPr txBox="true"/>
            <p:nvPr/>
          </p:nvSpPr>
          <p:spPr>
            <a:xfrm>
              <a:off x="0" y="-47625"/>
              <a:ext cx="1050757" cy="290312"/>
            </a:xfrm>
            <a:prstGeom prst="rect">
              <a:avLst/>
            </a:prstGeom>
          </p:spPr>
          <p:txBody>
            <a:bodyPr anchor="ctr" rtlCol="false" tIns="50800" lIns="50800" bIns="50800" rIns="50800"/>
            <a:lstStyle/>
            <a:p>
              <a:pPr algn="ctr">
                <a:lnSpc>
                  <a:spcPts val="3359"/>
                </a:lnSpc>
              </a:pPr>
              <a:r>
                <a:rPr lang="en-US" b="true" sz="2400">
                  <a:solidFill>
                    <a:srgbClr val="195878"/>
                  </a:solidFill>
                  <a:latin typeface="Space Mono Bold"/>
                  <a:ea typeface="Space Mono Bold"/>
                  <a:cs typeface="Space Mono Bold"/>
                  <a:sym typeface="Space Mono Bold"/>
                </a:rPr>
                <a:t>LikiSanctum</a:t>
              </a:r>
            </a:p>
          </p:txBody>
        </p:sp>
      </p:grpSp>
      <p:sp>
        <p:nvSpPr>
          <p:cNvPr name="Freeform 5" id="5"/>
          <p:cNvSpPr/>
          <p:nvPr/>
        </p:nvSpPr>
        <p:spPr>
          <a:xfrm flipH="false" flipV="false" rot="0">
            <a:off x="-347585" y="6867294"/>
            <a:ext cx="2060512" cy="2812114"/>
          </a:xfrm>
          <a:custGeom>
            <a:avLst/>
            <a:gdLst/>
            <a:ahLst/>
            <a:cxnLst/>
            <a:rect r="r" b="b" t="t" l="l"/>
            <a:pathLst>
              <a:path h="2812114" w="2060512">
                <a:moveTo>
                  <a:pt x="0" y="0"/>
                </a:moveTo>
                <a:lnTo>
                  <a:pt x="2060512" y="0"/>
                </a:lnTo>
                <a:lnTo>
                  <a:pt x="2060512" y="2812114"/>
                </a:lnTo>
                <a:lnTo>
                  <a:pt x="0" y="2812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47391">
            <a:off x="3289665" y="-1389991"/>
            <a:ext cx="1845769" cy="2812114"/>
          </a:xfrm>
          <a:custGeom>
            <a:avLst/>
            <a:gdLst/>
            <a:ahLst/>
            <a:cxnLst/>
            <a:rect r="r" b="b" t="t" l="l"/>
            <a:pathLst>
              <a:path h="2812114" w="1845769">
                <a:moveTo>
                  <a:pt x="0" y="0"/>
                </a:moveTo>
                <a:lnTo>
                  <a:pt x="1845769" y="0"/>
                </a:lnTo>
                <a:lnTo>
                  <a:pt x="1845769" y="2812114"/>
                </a:lnTo>
                <a:lnTo>
                  <a:pt x="0" y="2812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160131" y="-844599"/>
            <a:ext cx="2132094" cy="2812114"/>
          </a:xfrm>
          <a:custGeom>
            <a:avLst/>
            <a:gdLst/>
            <a:ahLst/>
            <a:cxnLst/>
            <a:rect r="r" b="b" t="t" l="l"/>
            <a:pathLst>
              <a:path h="2812114" w="2132094">
                <a:moveTo>
                  <a:pt x="0" y="0"/>
                </a:moveTo>
                <a:lnTo>
                  <a:pt x="2132094" y="0"/>
                </a:lnTo>
                <a:lnTo>
                  <a:pt x="2132094" y="2812113"/>
                </a:lnTo>
                <a:lnTo>
                  <a:pt x="0" y="2812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919771">
            <a:off x="-6669" y="1741057"/>
            <a:ext cx="2070738" cy="2812114"/>
          </a:xfrm>
          <a:custGeom>
            <a:avLst/>
            <a:gdLst/>
            <a:ahLst/>
            <a:cxnLst/>
            <a:rect r="r" b="b" t="t" l="l"/>
            <a:pathLst>
              <a:path h="2812114" w="2070738">
                <a:moveTo>
                  <a:pt x="0" y="0"/>
                </a:moveTo>
                <a:lnTo>
                  <a:pt x="2070738" y="0"/>
                </a:lnTo>
                <a:lnTo>
                  <a:pt x="2070738" y="2812114"/>
                </a:lnTo>
                <a:lnTo>
                  <a:pt x="0" y="2812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2226">
            <a:off x="9914248" y="8273351"/>
            <a:ext cx="3525364" cy="2812114"/>
          </a:xfrm>
          <a:custGeom>
            <a:avLst/>
            <a:gdLst/>
            <a:ahLst/>
            <a:cxnLst/>
            <a:rect r="r" b="b" t="t" l="l"/>
            <a:pathLst>
              <a:path h="2812114" w="3525364">
                <a:moveTo>
                  <a:pt x="0" y="0"/>
                </a:moveTo>
                <a:lnTo>
                  <a:pt x="3525364" y="0"/>
                </a:lnTo>
                <a:lnTo>
                  <a:pt x="3525364" y="2812113"/>
                </a:lnTo>
                <a:lnTo>
                  <a:pt x="0" y="28121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5864510" y="5646603"/>
            <a:ext cx="1902011" cy="2812114"/>
          </a:xfrm>
          <a:custGeom>
            <a:avLst/>
            <a:gdLst/>
            <a:ahLst/>
            <a:cxnLst/>
            <a:rect r="r" b="b" t="t" l="l"/>
            <a:pathLst>
              <a:path h="2812114" w="1902011">
                <a:moveTo>
                  <a:pt x="0" y="0"/>
                </a:moveTo>
                <a:lnTo>
                  <a:pt x="1902011" y="0"/>
                </a:lnTo>
                <a:lnTo>
                  <a:pt x="1902011" y="2812114"/>
                </a:lnTo>
                <a:lnTo>
                  <a:pt x="0" y="28121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3271054" y="3811558"/>
            <a:ext cx="3126399" cy="2808075"/>
          </a:xfrm>
          <a:custGeom>
            <a:avLst/>
            <a:gdLst/>
            <a:ahLst/>
            <a:cxnLst/>
            <a:rect r="r" b="b" t="t" l="l"/>
            <a:pathLst>
              <a:path h="2808075" w="3126399">
                <a:moveTo>
                  <a:pt x="0" y="0"/>
                </a:moveTo>
                <a:lnTo>
                  <a:pt x="3126399" y="0"/>
                </a:lnTo>
                <a:lnTo>
                  <a:pt x="3126399" y="2808075"/>
                </a:lnTo>
                <a:lnTo>
                  <a:pt x="0" y="28080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8956864" y="6089306"/>
            <a:ext cx="2698549" cy="2674016"/>
          </a:xfrm>
          <a:custGeom>
            <a:avLst/>
            <a:gdLst/>
            <a:ahLst/>
            <a:cxnLst/>
            <a:rect r="r" b="b" t="t" l="l"/>
            <a:pathLst>
              <a:path h="2674016" w="2698549">
                <a:moveTo>
                  <a:pt x="0" y="0"/>
                </a:moveTo>
                <a:lnTo>
                  <a:pt x="2698549" y="0"/>
                </a:lnTo>
                <a:lnTo>
                  <a:pt x="2698549" y="2674016"/>
                </a:lnTo>
                <a:lnTo>
                  <a:pt x="0" y="267401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8271346" y="2107552"/>
            <a:ext cx="9566611" cy="7823173"/>
            <a:chOff x="0" y="0"/>
            <a:chExt cx="2519601" cy="2060424"/>
          </a:xfrm>
        </p:grpSpPr>
        <p:sp>
          <p:nvSpPr>
            <p:cNvPr name="Freeform 14" id="14"/>
            <p:cNvSpPr/>
            <p:nvPr/>
          </p:nvSpPr>
          <p:spPr>
            <a:xfrm flipH="false" flipV="false" rot="0">
              <a:off x="0" y="0"/>
              <a:ext cx="2519601" cy="2060424"/>
            </a:xfrm>
            <a:custGeom>
              <a:avLst/>
              <a:gdLst/>
              <a:ahLst/>
              <a:cxnLst/>
              <a:rect r="r" b="b" t="t" l="l"/>
              <a:pathLst>
                <a:path h="2060424" w="2519601">
                  <a:moveTo>
                    <a:pt x="41272" y="0"/>
                  </a:moveTo>
                  <a:lnTo>
                    <a:pt x="2478329" y="0"/>
                  </a:lnTo>
                  <a:cubicBezTo>
                    <a:pt x="2489275" y="0"/>
                    <a:pt x="2499773" y="4348"/>
                    <a:pt x="2507513" y="12088"/>
                  </a:cubicBezTo>
                  <a:cubicBezTo>
                    <a:pt x="2515253" y="19829"/>
                    <a:pt x="2519601" y="30326"/>
                    <a:pt x="2519601" y="41272"/>
                  </a:cubicBezTo>
                  <a:lnTo>
                    <a:pt x="2519601" y="2019152"/>
                  </a:lnTo>
                  <a:cubicBezTo>
                    <a:pt x="2519601" y="2030098"/>
                    <a:pt x="2515253" y="2040596"/>
                    <a:pt x="2507513" y="2048336"/>
                  </a:cubicBezTo>
                  <a:cubicBezTo>
                    <a:pt x="2499773" y="2056076"/>
                    <a:pt x="2489275" y="2060424"/>
                    <a:pt x="2478329" y="2060424"/>
                  </a:cubicBezTo>
                  <a:lnTo>
                    <a:pt x="41272" y="2060424"/>
                  </a:lnTo>
                  <a:cubicBezTo>
                    <a:pt x="30326" y="2060424"/>
                    <a:pt x="19829" y="2056076"/>
                    <a:pt x="12088" y="2048336"/>
                  </a:cubicBezTo>
                  <a:cubicBezTo>
                    <a:pt x="4348" y="2040596"/>
                    <a:pt x="0" y="2030098"/>
                    <a:pt x="0" y="2019152"/>
                  </a:cubicBezTo>
                  <a:lnTo>
                    <a:pt x="0" y="41272"/>
                  </a:lnTo>
                  <a:cubicBezTo>
                    <a:pt x="0" y="30326"/>
                    <a:pt x="4348" y="19829"/>
                    <a:pt x="12088" y="12088"/>
                  </a:cubicBezTo>
                  <a:cubicBezTo>
                    <a:pt x="19829" y="4348"/>
                    <a:pt x="30326" y="0"/>
                    <a:pt x="41272" y="0"/>
                  </a:cubicBezTo>
                  <a:close/>
                </a:path>
              </a:pathLst>
            </a:custGeom>
            <a:solidFill>
              <a:srgbClr val="33C6D0"/>
            </a:solidFill>
          </p:spPr>
        </p:sp>
        <p:sp>
          <p:nvSpPr>
            <p:cNvPr name="TextBox 15" id="15"/>
            <p:cNvSpPr txBox="true"/>
            <p:nvPr/>
          </p:nvSpPr>
          <p:spPr>
            <a:xfrm>
              <a:off x="0" y="-47625"/>
              <a:ext cx="2519601" cy="2108049"/>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8673845" y="2273734"/>
            <a:ext cx="8585455" cy="7490810"/>
          </a:xfrm>
          <a:custGeom>
            <a:avLst/>
            <a:gdLst/>
            <a:ahLst/>
            <a:cxnLst/>
            <a:rect r="r" b="b" t="t" l="l"/>
            <a:pathLst>
              <a:path h="7490810" w="8585455">
                <a:moveTo>
                  <a:pt x="0" y="0"/>
                </a:moveTo>
                <a:lnTo>
                  <a:pt x="8585455" y="0"/>
                </a:lnTo>
                <a:lnTo>
                  <a:pt x="8585455" y="7490810"/>
                </a:lnTo>
                <a:lnTo>
                  <a:pt x="0" y="7490810"/>
                </a:lnTo>
                <a:lnTo>
                  <a:pt x="0" y="0"/>
                </a:lnTo>
                <a:close/>
              </a:path>
            </a:pathLst>
          </a:custGeom>
          <a:blipFill>
            <a:blip r:embed="rId18"/>
            <a:stretch>
              <a:fillRect l="0" t="0" r="0" b="0"/>
            </a:stretch>
          </a:blipFill>
        </p:spPr>
      </p:sp>
      <p:sp>
        <p:nvSpPr>
          <p:cNvPr name="TextBox 17" id="17"/>
          <p:cNvSpPr txBox="true"/>
          <p:nvPr/>
        </p:nvSpPr>
        <p:spPr>
          <a:xfrm rot="0">
            <a:off x="1386069" y="812704"/>
            <a:ext cx="13770555" cy="2941110"/>
          </a:xfrm>
          <a:prstGeom prst="rect">
            <a:avLst/>
          </a:prstGeom>
        </p:spPr>
        <p:txBody>
          <a:bodyPr anchor="t" rtlCol="false" tIns="0" lIns="0" bIns="0" rIns="0">
            <a:spAutoFit/>
          </a:bodyPr>
          <a:lstStyle/>
          <a:p>
            <a:pPr algn="l">
              <a:lnSpc>
                <a:spcPts val="7725"/>
              </a:lnSpc>
            </a:pPr>
            <a:r>
              <a:rPr lang="en-US" sz="6602" b="true">
                <a:solidFill>
                  <a:srgbClr val="33C6D0"/>
                </a:solidFill>
                <a:latin typeface="Cosmic Octo Bold"/>
                <a:ea typeface="Cosmic Octo Bold"/>
                <a:cs typeface="Cosmic Octo Bold"/>
                <a:sym typeface="Cosmic Octo Bold"/>
              </a:rPr>
              <a:t>Robot Communication with Earth</a:t>
            </a:r>
          </a:p>
          <a:p>
            <a:pPr algn="l">
              <a:lnSpc>
                <a:spcPts val="772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52627"/>
        </a:solidFill>
      </p:bgPr>
    </p:bg>
    <p:spTree>
      <p:nvGrpSpPr>
        <p:cNvPr id="1" name=""/>
        <p:cNvGrpSpPr/>
        <p:nvPr/>
      </p:nvGrpSpPr>
      <p:grpSpPr>
        <a:xfrm>
          <a:off x="0" y="0"/>
          <a:ext cx="0" cy="0"/>
          <a:chOff x="0" y="0"/>
          <a:chExt cx="0" cy="0"/>
        </a:xfrm>
      </p:grpSpPr>
      <p:grpSp>
        <p:nvGrpSpPr>
          <p:cNvPr name="Group 2" id="2"/>
          <p:cNvGrpSpPr/>
          <p:nvPr/>
        </p:nvGrpSpPr>
        <p:grpSpPr>
          <a:xfrm rot="0">
            <a:off x="2217752" y="8797574"/>
            <a:ext cx="3989594" cy="921452"/>
            <a:chOff x="0" y="0"/>
            <a:chExt cx="1050757" cy="242687"/>
          </a:xfrm>
        </p:grpSpPr>
        <p:sp>
          <p:nvSpPr>
            <p:cNvPr name="Freeform 3" id="3"/>
            <p:cNvSpPr/>
            <p:nvPr/>
          </p:nvSpPr>
          <p:spPr>
            <a:xfrm flipH="false" flipV="false" rot="0">
              <a:off x="0" y="0"/>
              <a:ext cx="1050757" cy="242687"/>
            </a:xfrm>
            <a:custGeom>
              <a:avLst/>
              <a:gdLst/>
              <a:ahLst/>
              <a:cxnLst/>
              <a:rect r="r" b="b" t="t" l="l"/>
              <a:pathLst>
                <a:path h="242687" w="1050757">
                  <a:moveTo>
                    <a:pt x="98967" y="0"/>
                  </a:moveTo>
                  <a:lnTo>
                    <a:pt x="951790" y="0"/>
                  </a:lnTo>
                  <a:cubicBezTo>
                    <a:pt x="978038" y="0"/>
                    <a:pt x="1003211" y="10427"/>
                    <a:pt x="1021770" y="28987"/>
                  </a:cubicBezTo>
                  <a:cubicBezTo>
                    <a:pt x="1040330" y="47547"/>
                    <a:pt x="1050757" y="72719"/>
                    <a:pt x="1050757" y="98967"/>
                  </a:cubicBezTo>
                  <a:lnTo>
                    <a:pt x="1050757" y="143720"/>
                  </a:lnTo>
                  <a:cubicBezTo>
                    <a:pt x="1050757" y="169968"/>
                    <a:pt x="1040330" y="195140"/>
                    <a:pt x="1021770" y="213700"/>
                  </a:cubicBezTo>
                  <a:cubicBezTo>
                    <a:pt x="1003211" y="232260"/>
                    <a:pt x="978038" y="242687"/>
                    <a:pt x="951790" y="242687"/>
                  </a:cubicBezTo>
                  <a:lnTo>
                    <a:pt x="98967" y="242687"/>
                  </a:lnTo>
                  <a:cubicBezTo>
                    <a:pt x="72719" y="242687"/>
                    <a:pt x="47547" y="232260"/>
                    <a:pt x="28987" y="213700"/>
                  </a:cubicBezTo>
                  <a:cubicBezTo>
                    <a:pt x="10427" y="195140"/>
                    <a:pt x="0" y="169968"/>
                    <a:pt x="0" y="143720"/>
                  </a:cubicBezTo>
                  <a:lnTo>
                    <a:pt x="0" y="98967"/>
                  </a:lnTo>
                  <a:cubicBezTo>
                    <a:pt x="0" y="72719"/>
                    <a:pt x="10427" y="47547"/>
                    <a:pt x="28987" y="28987"/>
                  </a:cubicBezTo>
                  <a:cubicBezTo>
                    <a:pt x="47547" y="10427"/>
                    <a:pt x="72719" y="0"/>
                    <a:pt x="98967" y="0"/>
                  </a:cubicBezTo>
                  <a:close/>
                </a:path>
              </a:pathLst>
            </a:custGeom>
            <a:solidFill>
              <a:srgbClr val="FDEBC6"/>
            </a:solidFill>
          </p:spPr>
        </p:sp>
        <p:sp>
          <p:nvSpPr>
            <p:cNvPr name="TextBox 4" id="4"/>
            <p:cNvSpPr txBox="true"/>
            <p:nvPr/>
          </p:nvSpPr>
          <p:spPr>
            <a:xfrm>
              <a:off x="0" y="-47625"/>
              <a:ext cx="1050757" cy="290312"/>
            </a:xfrm>
            <a:prstGeom prst="rect">
              <a:avLst/>
            </a:prstGeom>
          </p:spPr>
          <p:txBody>
            <a:bodyPr anchor="ctr" rtlCol="false" tIns="50800" lIns="50800" bIns="50800" rIns="50800"/>
            <a:lstStyle/>
            <a:p>
              <a:pPr algn="ctr">
                <a:lnSpc>
                  <a:spcPts val="3359"/>
                </a:lnSpc>
              </a:pPr>
              <a:r>
                <a:rPr lang="en-US" b="true" sz="2400">
                  <a:solidFill>
                    <a:srgbClr val="195878"/>
                  </a:solidFill>
                  <a:latin typeface="Space Mono Bold"/>
                  <a:ea typeface="Space Mono Bold"/>
                  <a:cs typeface="Space Mono Bold"/>
                  <a:sym typeface="Space Mono Bold"/>
                </a:rPr>
                <a:t>LikiSanctum</a:t>
              </a:r>
            </a:p>
          </p:txBody>
        </p:sp>
      </p:grpSp>
      <p:sp>
        <p:nvSpPr>
          <p:cNvPr name="Freeform 5" id="5"/>
          <p:cNvSpPr/>
          <p:nvPr/>
        </p:nvSpPr>
        <p:spPr>
          <a:xfrm flipH="false" flipV="false" rot="0">
            <a:off x="-347585" y="6867294"/>
            <a:ext cx="2060512" cy="2812114"/>
          </a:xfrm>
          <a:custGeom>
            <a:avLst/>
            <a:gdLst/>
            <a:ahLst/>
            <a:cxnLst/>
            <a:rect r="r" b="b" t="t" l="l"/>
            <a:pathLst>
              <a:path h="2812114" w="2060512">
                <a:moveTo>
                  <a:pt x="0" y="0"/>
                </a:moveTo>
                <a:lnTo>
                  <a:pt x="2060512" y="0"/>
                </a:lnTo>
                <a:lnTo>
                  <a:pt x="2060512" y="2812114"/>
                </a:lnTo>
                <a:lnTo>
                  <a:pt x="0" y="2812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47391">
            <a:off x="3289665" y="-1389991"/>
            <a:ext cx="1845769" cy="2812114"/>
          </a:xfrm>
          <a:custGeom>
            <a:avLst/>
            <a:gdLst/>
            <a:ahLst/>
            <a:cxnLst/>
            <a:rect r="r" b="b" t="t" l="l"/>
            <a:pathLst>
              <a:path h="2812114" w="1845769">
                <a:moveTo>
                  <a:pt x="0" y="0"/>
                </a:moveTo>
                <a:lnTo>
                  <a:pt x="1845769" y="0"/>
                </a:lnTo>
                <a:lnTo>
                  <a:pt x="1845769" y="2812114"/>
                </a:lnTo>
                <a:lnTo>
                  <a:pt x="0" y="2812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160131" y="-844599"/>
            <a:ext cx="2132094" cy="2812114"/>
          </a:xfrm>
          <a:custGeom>
            <a:avLst/>
            <a:gdLst/>
            <a:ahLst/>
            <a:cxnLst/>
            <a:rect r="r" b="b" t="t" l="l"/>
            <a:pathLst>
              <a:path h="2812114" w="2132094">
                <a:moveTo>
                  <a:pt x="0" y="0"/>
                </a:moveTo>
                <a:lnTo>
                  <a:pt x="2132094" y="0"/>
                </a:lnTo>
                <a:lnTo>
                  <a:pt x="2132094" y="2812113"/>
                </a:lnTo>
                <a:lnTo>
                  <a:pt x="0" y="2812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919771">
            <a:off x="-6669" y="1741057"/>
            <a:ext cx="2070738" cy="2812114"/>
          </a:xfrm>
          <a:custGeom>
            <a:avLst/>
            <a:gdLst/>
            <a:ahLst/>
            <a:cxnLst/>
            <a:rect r="r" b="b" t="t" l="l"/>
            <a:pathLst>
              <a:path h="2812114" w="2070738">
                <a:moveTo>
                  <a:pt x="0" y="0"/>
                </a:moveTo>
                <a:lnTo>
                  <a:pt x="2070738" y="0"/>
                </a:lnTo>
                <a:lnTo>
                  <a:pt x="2070738" y="2812114"/>
                </a:lnTo>
                <a:lnTo>
                  <a:pt x="0" y="2812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2226">
            <a:off x="9914248" y="8273351"/>
            <a:ext cx="3525364" cy="2812114"/>
          </a:xfrm>
          <a:custGeom>
            <a:avLst/>
            <a:gdLst/>
            <a:ahLst/>
            <a:cxnLst/>
            <a:rect r="r" b="b" t="t" l="l"/>
            <a:pathLst>
              <a:path h="2812114" w="3525364">
                <a:moveTo>
                  <a:pt x="0" y="0"/>
                </a:moveTo>
                <a:lnTo>
                  <a:pt x="3525364" y="0"/>
                </a:lnTo>
                <a:lnTo>
                  <a:pt x="3525364" y="2812113"/>
                </a:lnTo>
                <a:lnTo>
                  <a:pt x="0" y="28121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5864510" y="5646603"/>
            <a:ext cx="1902011" cy="2812114"/>
          </a:xfrm>
          <a:custGeom>
            <a:avLst/>
            <a:gdLst/>
            <a:ahLst/>
            <a:cxnLst/>
            <a:rect r="r" b="b" t="t" l="l"/>
            <a:pathLst>
              <a:path h="2812114" w="1902011">
                <a:moveTo>
                  <a:pt x="0" y="0"/>
                </a:moveTo>
                <a:lnTo>
                  <a:pt x="1902011" y="0"/>
                </a:lnTo>
                <a:lnTo>
                  <a:pt x="1902011" y="2812114"/>
                </a:lnTo>
                <a:lnTo>
                  <a:pt x="0" y="28121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3271054" y="3811558"/>
            <a:ext cx="3126399" cy="2808075"/>
          </a:xfrm>
          <a:custGeom>
            <a:avLst/>
            <a:gdLst/>
            <a:ahLst/>
            <a:cxnLst/>
            <a:rect r="r" b="b" t="t" l="l"/>
            <a:pathLst>
              <a:path h="2808075" w="3126399">
                <a:moveTo>
                  <a:pt x="0" y="0"/>
                </a:moveTo>
                <a:lnTo>
                  <a:pt x="3126399" y="0"/>
                </a:lnTo>
                <a:lnTo>
                  <a:pt x="3126399" y="2808075"/>
                </a:lnTo>
                <a:lnTo>
                  <a:pt x="0" y="28080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8956864" y="6089306"/>
            <a:ext cx="2698549" cy="2674016"/>
          </a:xfrm>
          <a:custGeom>
            <a:avLst/>
            <a:gdLst/>
            <a:ahLst/>
            <a:cxnLst/>
            <a:rect r="r" b="b" t="t" l="l"/>
            <a:pathLst>
              <a:path h="2674016" w="2698549">
                <a:moveTo>
                  <a:pt x="0" y="0"/>
                </a:moveTo>
                <a:lnTo>
                  <a:pt x="2698549" y="0"/>
                </a:lnTo>
                <a:lnTo>
                  <a:pt x="2698549" y="2674016"/>
                </a:lnTo>
                <a:lnTo>
                  <a:pt x="0" y="267401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8271346" y="2107552"/>
            <a:ext cx="9566611" cy="7823173"/>
            <a:chOff x="0" y="0"/>
            <a:chExt cx="2519601" cy="2060424"/>
          </a:xfrm>
        </p:grpSpPr>
        <p:sp>
          <p:nvSpPr>
            <p:cNvPr name="Freeform 14" id="14"/>
            <p:cNvSpPr/>
            <p:nvPr/>
          </p:nvSpPr>
          <p:spPr>
            <a:xfrm flipH="false" flipV="false" rot="0">
              <a:off x="0" y="0"/>
              <a:ext cx="2519601" cy="2060424"/>
            </a:xfrm>
            <a:custGeom>
              <a:avLst/>
              <a:gdLst/>
              <a:ahLst/>
              <a:cxnLst/>
              <a:rect r="r" b="b" t="t" l="l"/>
              <a:pathLst>
                <a:path h="2060424" w="2519601">
                  <a:moveTo>
                    <a:pt x="41272" y="0"/>
                  </a:moveTo>
                  <a:lnTo>
                    <a:pt x="2478329" y="0"/>
                  </a:lnTo>
                  <a:cubicBezTo>
                    <a:pt x="2489275" y="0"/>
                    <a:pt x="2499773" y="4348"/>
                    <a:pt x="2507513" y="12088"/>
                  </a:cubicBezTo>
                  <a:cubicBezTo>
                    <a:pt x="2515253" y="19829"/>
                    <a:pt x="2519601" y="30326"/>
                    <a:pt x="2519601" y="41272"/>
                  </a:cubicBezTo>
                  <a:lnTo>
                    <a:pt x="2519601" y="2019152"/>
                  </a:lnTo>
                  <a:cubicBezTo>
                    <a:pt x="2519601" y="2030098"/>
                    <a:pt x="2515253" y="2040596"/>
                    <a:pt x="2507513" y="2048336"/>
                  </a:cubicBezTo>
                  <a:cubicBezTo>
                    <a:pt x="2499773" y="2056076"/>
                    <a:pt x="2489275" y="2060424"/>
                    <a:pt x="2478329" y="2060424"/>
                  </a:cubicBezTo>
                  <a:lnTo>
                    <a:pt x="41272" y="2060424"/>
                  </a:lnTo>
                  <a:cubicBezTo>
                    <a:pt x="30326" y="2060424"/>
                    <a:pt x="19829" y="2056076"/>
                    <a:pt x="12088" y="2048336"/>
                  </a:cubicBezTo>
                  <a:cubicBezTo>
                    <a:pt x="4348" y="2040596"/>
                    <a:pt x="0" y="2030098"/>
                    <a:pt x="0" y="2019152"/>
                  </a:cubicBezTo>
                  <a:lnTo>
                    <a:pt x="0" y="41272"/>
                  </a:lnTo>
                  <a:cubicBezTo>
                    <a:pt x="0" y="30326"/>
                    <a:pt x="4348" y="19829"/>
                    <a:pt x="12088" y="12088"/>
                  </a:cubicBezTo>
                  <a:cubicBezTo>
                    <a:pt x="19829" y="4348"/>
                    <a:pt x="30326" y="0"/>
                    <a:pt x="41272" y="0"/>
                  </a:cubicBezTo>
                  <a:close/>
                </a:path>
              </a:pathLst>
            </a:custGeom>
            <a:solidFill>
              <a:srgbClr val="33C6D0"/>
            </a:solidFill>
          </p:spPr>
        </p:sp>
        <p:sp>
          <p:nvSpPr>
            <p:cNvPr name="TextBox 15" id="15"/>
            <p:cNvSpPr txBox="true"/>
            <p:nvPr/>
          </p:nvSpPr>
          <p:spPr>
            <a:xfrm>
              <a:off x="0" y="-47625"/>
              <a:ext cx="2519601" cy="2108049"/>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8385646" y="2403598"/>
            <a:ext cx="9330429" cy="7231082"/>
          </a:xfrm>
          <a:custGeom>
            <a:avLst/>
            <a:gdLst/>
            <a:ahLst/>
            <a:cxnLst/>
            <a:rect r="r" b="b" t="t" l="l"/>
            <a:pathLst>
              <a:path h="7231082" w="9330429">
                <a:moveTo>
                  <a:pt x="0" y="0"/>
                </a:moveTo>
                <a:lnTo>
                  <a:pt x="9330429" y="0"/>
                </a:lnTo>
                <a:lnTo>
                  <a:pt x="9330429" y="7231082"/>
                </a:lnTo>
                <a:lnTo>
                  <a:pt x="0" y="7231082"/>
                </a:lnTo>
                <a:lnTo>
                  <a:pt x="0" y="0"/>
                </a:lnTo>
                <a:close/>
              </a:path>
            </a:pathLst>
          </a:custGeom>
          <a:blipFill>
            <a:blip r:embed="rId18"/>
            <a:stretch>
              <a:fillRect l="0" t="0" r="0" b="0"/>
            </a:stretch>
          </a:blipFill>
        </p:spPr>
      </p:sp>
      <p:sp>
        <p:nvSpPr>
          <p:cNvPr name="TextBox 17" id="17"/>
          <p:cNvSpPr txBox="true"/>
          <p:nvPr/>
        </p:nvSpPr>
        <p:spPr>
          <a:xfrm rot="0">
            <a:off x="378591" y="992911"/>
            <a:ext cx="16230600" cy="1968257"/>
          </a:xfrm>
          <a:prstGeom prst="rect">
            <a:avLst/>
          </a:prstGeom>
        </p:spPr>
        <p:txBody>
          <a:bodyPr anchor="t" rtlCol="false" tIns="0" lIns="0" bIns="0" rIns="0">
            <a:spAutoFit/>
          </a:bodyPr>
          <a:lstStyle/>
          <a:p>
            <a:pPr algn="l">
              <a:lnSpc>
                <a:spcPts val="7725"/>
              </a:lnSpc>
              <a:spcBef>
                <a:spcPct val="0"/>
              </a:spcBef>
            </a:pPr>
            <a:r>
              <a:rPr lang="en-US" b="true" sz="6602">
                <a:solidFill>
                  <a:srgbClr val="33C6D0"/>
                </a:solidFill>
                <a:latin typeface="Cosmic Octo Bold"/>
                <a:ea typeface="Cosmic Octo Bold"/>
                <a:cs typeface="Cosmic Octo Bold"/>
                <a:sym typeface="Cosmic Octo Bold"/>
              </a:rPr>
              <a:t> Mission Launch Calculations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DAHCf1VwDK0</dc:identifier>
  <dcterms:modified xsi:type="dcterms:W3CDTF">2011-08-01T06:04:30Z</dcterms:modified>
  <cp:revision>1</cp:revision>
  <dc:title>LikiSanctum presentation</dc:title>
</cp:coreProperties>
</file>